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  <p:sldMasterId id="2147483698" r:id="rId2"/>
    <p:sldMasterId id="2147483753" r:id="rId3"/>
  </p:sldMasterIdLst>
  <p:notesMasterIdLst>
    <p:notesMasterId r:id="rId36"/>
  </p:notesMasterIdLst>
  <p:handoutMasterIdLst>
    <p:handoutMasterId r:id="rId37"/>
  </p:handoutMasterIdLst>
  <p:sldIdLst>
    <p:sldId id="918" r:id="rId4"/>
    <p:sldId id="919" r:id="rId5"/>
    <p:sldId id="920" r:id="rId6"/>
    <p:sldId id="921" r:id="rId7"/>
    <p:sldId id="926" r:id="rId8"/>
    <p:sldId id="923" r:id="rId9"/>
    <p:sldId id="924" r:id="rId10"/>
    <p:sldId id="927" r:id="rId11"/>
    <p:sldId id="957" r:id="rId12"/>
    <p:sldId id="928" r:id="rId13"/>
    <p:sldId id="929" r:id="rId14"/>
    <p:sldId id="931" r:id="rId15"/>
    <p:sldId id="933" r:id="rId16"/>
    <p:sldId id="934" r:id="rId17"/>
    <p:sldId id="935" r:id="rId18"/>
    <p:sldId id="953" r:id="rId19"/>
    <p:sldId id="954" r:id="rId20"/>
    <p:sldId id="939" r:id="rId21"/>
    <p:sldId id="942" r:id="rId22"/>
    <p:sldId id="943" r:id="rId23"/>
    <p:sldId id="944" r:id="rId24"/>
    <p:sldId id="951" r:id="rId25"/>
    <p:sldId id="945" r:id="rId26"/>
    <p:sldId id="948" r:id="rId27"/>
    <p:sldId id="946" r:id="rId28"/>
    <p:sldId id="947" r:id="rId29"/>
    <p:sldId id="903" r:id="rId30"/>
    <p:sldId id="949" r:id="rId31"/>
    <p:sldId id="955" r:id="rId32"/>
    <p:sldId id="885" r:id="rId33"/>
    <p:sldId id="958" r:id="rId34"/>
    <p:sldId id="916" r:id="rId35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7D8E"/>
    <a:srgbClr val="222E3E"/>
    <a:srgbClr val="F89503"/>
    <a:srgbClr val="3D4248"/>
    <a:srgbClr val="F9F9F7"/>
    <a:srgbClr val="545B64"/>
    <a:srgbClr val="FFFFFF"/>
    <a:srgbClr val="FAFAFA"/>
    <a:srgbClr val="43484F"/>
    <a:srgbClr val="384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2000" autoAdjust="0"/>
  </p:normalViewPr>
  <p:slideViewPr>
    <p:cSldViewPr>
      <p:cViewPr>
        <p:scale>
          <a:sx n="230" d="100"/>
          <a:sy n="230" d="100"/>
        </p:scale>
        <p:origin x="-5232" y="-3101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1/14/2021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63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35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0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0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40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19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30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98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128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46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0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8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ot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B8C5B-9195-4ACA-92DF-B203DC176504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73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15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F99CF5-8B46-45FB-9937-DA746F4A5D80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8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8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AAF2C0-DBC8-4DA1-965D-E2A1975B0D2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54FF3A-2CE6-4761-AE53-96B434DC23EE}"/>
              </a:ext>
            </a:extLst>
          </p:cNvPr>
          <p:cNvSpPr>
            <a:spLocks/>
          </p:cNvSpPr>
          <p:nvPr userDrawn="1"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7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AAF14-0F4C-4D0E-9DDA-44215B965E3F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7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4703D-FD65-489B-93B5-1CACC08F257C}"/>
              </a:ext>
            </a:extLst>
          </p:cNvPr>
          <p:cNvSpPr/>
          <p:nvPr userDrawn="1"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F293D7-7108-4ADE-88E1-A069BCD34E5E}"/>
              </a:ext>
            </a:extLst>
          </p:cNvPr>
          <p:cNvSpPr/>
          <p:nvPr userDrawn="1"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73D529-A9A0-4C62-B556-D3C81D61FEFC}"/>
              </a:ext>
            </a:extLst>
          </p:cNvPr>
          <p:cNvSpPr/>
          <p:nvPr userDrawn="1"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3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2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77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91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5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6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8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1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284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890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D4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6C22B4-381E-481C-AFD8-67FB4DE2EDC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0278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64" r:id="rId2"/>
    <p:sldLayoutId id="2147483970" r:id="rId3"/>
    <p:sldLayoutId id="2147483960" r:id="rId4"/>
    <p:sldLayoutId id="2147483959" r:id="rId5"/>
    <p:sldLayoutId id="2147483962" r:id="rId6"/>
    <p:sldLayoutId id="2147483949" r:id="rId7"/>
    <p:sldLayoutId id="2147483972" r:id="rId8"/>
    <p:sldLayoutId id="2147483973" r:id="rId9"/>
    <p:sldLayoutId id="2147483950" r:id="rId10"/>
    <p:sldLayoutId id="2147483981" r:id="rId11"/>
    <p:sldLayoutId id="2147483966" r:id="rId12"/>
    <p:sldLayoutId id="2147483967" r:id="rId13"/>
    <p:sldLayoutId id="2147483977" r:id="rId14"/>
    <p:sldLayoutId id="2147483969" r:id="rId15"/>
    <p:sldLayoutId id="2147483971" r:id="rId16"/>
    <p:sldLayoutId id="2147483978" r:id="rId17"/>
    <p:sldLayoutId id="2147483963" r:id="rId18"/>
    <p:sldLayoutId id="2147483965" r:id="rId19"/>
    <p:sldLayoutId id="2147483951" r:id="rId20"/>
    <p:sldLayoutId id="2147483980" r:id="rId21"/>
    <p:sldLayoutId id="2147483952" r:id="rId22"/>
    <p:sldLayoutId id="2147483953" r:id="rId23"/>
    <p:sldLayoutId id="2147483979" r:id="rId24"/>
    <p:sldLayoutId id="2147483974" r:id="rId25"/>
    <p:sldLayoutId id="2147483975" r:id="rId26"/>
    <p:sldLayoutId id="2147483954" r:id="rId27"/>
    <p:sldLayoutId id="2147483976" r:id="rId28"/>
    <p:sldLayoutId id="2147483955" r:id="rId29"/>
    <p:sldLayoutId id="2147483956" r:id="rId30"/>
    <p:sldLayoutId id="2147483957" r:id="rId31"/>
    <p:sldLayoutId id="2147483958" r:id="rId3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D4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D4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6952B24-C26A-41CC-B111-251112BA3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t="54763" r="-109" b="22534"/>
          <a:stretch/>
        </p:blipFill>
        <p:spPr>
          <a:xfrm>
            <a:off x="1650852" y="5254135"/>
            <a:ext cx="10560496" cy="1595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4A56775-642B-421C-A16D-44D93C119B7C}"/>
              </a:ext>
            </a:extLst>
          </p:cNvPr>
          <p:cNvSpPr txBox="1"/>
          <p:nvPr/>
        </p:nvSpPr>
        <p:spPr>
          <a:xfrm>
            <a:off x="1650852" y="1884136"/>
            <a:ext cx="109978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Análisis de Amazon </a:t>
            </a:r>
            <a:r>
              <a:rPr lang="es-ES" sz="6000" b="1" dirty="0" err="1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Best</a:t>
            </a:r>
            <a:r>
              <a:rPr lang="es-ES" sz="6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Sellers y Videojuegos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8A21FDA-F0C4-408D-8059-E4397D9961F5}"/>
              </a:ext>
            </a:extLst>
          </p:cNvPr>
          <p:cNvSpPr txBox="1"/>
          <p:nvPr/>
        </p:nvSpPr>
        <p:spPr>
          <a:xfrm>
            <a:off x="1650852" y="3848927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1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Enero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D27D0E9-3B40-4433-8E5F-4F092DE29AD6}"/>
              </a:ext>
            </a:extLst>
          </p:cNvPr>
          <p:cNvSpPr txBox="1"/>
          <p:nvPr/>
        </p:nvSpPr>
        <p:spPr>
          <a:xfrm>
            <a:off x="695400" y="665069"/>
            <a:ext cx="8640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6C7D8E"/>
                </a:solidFill>
              </a:rPr>
              <a:t>MARIA CAGIGAS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01.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E89277A-5C44-4A12-AD5B-7C6F3E565917}"/>
              </a:ext>
            </a:extLst>
          </p:cNvPr>
          <p:cNvSpPr/>
          <p:nvPr/>
        </p:nvSpPr>
        <p:spPr>
          <a:xfrm>
            <a:off x="10441064" y="4814119"/>
            <a:ext cx="864096" cy="864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C639513-F894-40BF-AC51-64E5FC80B0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80" y="5006454"/>
            <a:ext cx="913264" cy="5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38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09.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482859" y="476672"/>
            <a:ext cx="101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¿Cuál es la categoría menos vendida?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224A27-3A05-4B61-8C8C-FCECE30D7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948146"/>
            <a:ext cx="9655744" cy="43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6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09.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482859" y="476672"/>
            <a:ext cx="101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¿Cuál es la categoría menos vendida?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0541957-29E6-4535-8D18-45411B3D9F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948146"/>
            <a:ext cx="9655744" cy="434132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3EABCB4-F6F8-4328-ACAF-E8B2771D45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r="19457"/>
          <a:stretch/>
        </p:blipFill>
        <p:spPr>
          <a:xfrm>
            <a:off x="8256240" y="1613999"/>
            <a:ext cx="1354576" cy="1354576"/>
          </a:xfrm>
          <a:prstGeom prst="ellipse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9C5F76E2-A5AE-4EF2-A3EF-FFB714A3DF5C}"/>
              </a:ext>
            </a:extLst>
          </p:cNvPr>
          <p:cNvGrpSpPr/>
          <p:nvPr/>
        </p:nvGrpSpPr>
        <p:grpSpPr>
          <a:xfrm>
            <a:off x="9624393" y="2768459"/>
            <a:ext cx="974788" cy="1761350"/>
            <a:chOff x="9624393" y="2768459"/>
            <a:chExt cx="974788" cy="1761350"/>
          </a:xfrm>
        </p:grpSpPr>
        <p:sp>
          <p:nvSpPr>
            <p:cNvPr id="22" name="Arco 21">
              <a:extLst>
                <a:ext uri="{FF2B5EF4-FFF2-40B4-BE49-F238E27FC236}">
                  <a16:creationId xmlns:a16="http://schemas.microsoft.com/office/drawing/2014/main" id="{7513448E-07E3-4875-84F2-4C05E606DAE9}"/>
                </a:ext>
              </a:extLst>
            </p:cNvPr>
            <p:cNvSpPr/>
            <p:nvPr/>
          </p:nvSpPr>
          <p:spPr>
            <a:xfrm>
              <a:off x="9633827" y="2793399"/>
              <a:ext cx="965354" cy="1736410"/>
            </a:xfrm>
            <a:custGeom>
              <a:avLst/>
              <a:gdLst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2" fmla="*/ 1402894 w 2805787"/>
                <a:gd name="connsiteY2" fmla="*/ 1406553 h 2813106"/>
                <a:gd name="connsiteX3" fmla="*/ 1880409 w 2805787"/>
                <a:gd name="connsiteY3" fmla="*/ 83988 h 2813106"/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  <a:gd name="connsiteX2" fmla="*/ 103324 w 965354"/>
                <a:gd name="connsiteY2" fmla="*/ 809381 h 1736410"/>
                <a:gd name="connsiteX3" fmla="*/ 39664 w 965354"/>
                <a:gd name="connsiteY3" fmla="*/ 0 h 1736410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354" h="1736410" stroke="0" extrusionOk="0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  <a:lnTo>
                    <a:pt x="103324" y="809381"/>
                  </a:lnTo>
                  <a:cubicBezTo>
                    <a:pt x="262496" y="368526"/>
                    <a:pt x="-119508" y="440855"/>
                    <a:pt x="39664" y="0"/>
                  </a:cubicBezTo>
                  <a:close/>
                </a:path>
                <a:path w="965354" h="1736410" fill="none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</a:path>
              </a:pathLst>
            </a:custGeom>
            <a:noFill/>
            <a:ln w="19050">
              <a:solidFill>
                <a:srgbClr val="3D4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04B5ECE-0B1C-461B-A9D6-2C26D5F02175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9624393" y="2768459"/>
              <a:ext cx="49098" cy="24940"/>
            </a:xfrm>
            <a:prstGeom prst="straightConnector1">
              <a:avLst/>
            </a:prstGeom>
            <a:ln w="19050">
              <a:solidFill>
                <a:srgbClr val="3D42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9588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10.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482859" y="476672"/>
            <a:ext cx="101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¿En qué puesto está la electrónica?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8B6D28F-3625-4B30-B644-39DF4DBBD3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34" y="1916832"/>
            <a:ext cx="9689686" cy="463369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5435791-036B-43E9-BBBD-F9554E740BA6}"/>
              </a:ext>
            </a:extLst>
          </p:cNvPr>
          <p:cNvSpPr txBox="1"/>
          <p:nvPr/>
        </p:nvSpPr>
        <p:spPr>
          <a:xfrm>
            <a:off x="1963900" y="2060848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01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BCF1D3-7F7D-4AC1-9939-351E57C7BF43}"/>
              </a:ext>
            </a:extLst>
          </p:cNvPr>
          <p:cNvSpPr txBox="1"/>
          <p:nvPr/>
        </p:nvSpPr>
        <p:spPr>
          <a:xfrm>
            <a:off x="2565122" y="2201947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02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7C419D0-C824-4161-A969-57B97627FD59}"/>
              </a:ext>
            </a:extLst>
          </p:cNvPr>
          <p:cNvSpPr txBox="1"/>
          <p:nvPr/>
        </p:nvSpPr>
        <p:spPr>
          <a:xfrm>
            <a:off x="3143672" y="2658398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03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2091A8-5B87-4AB0-B102-BCDBF5357079}"/>
              </a:ext>
            </a:extLst>
          </p:cNvPr>
          <p:cNvSpPr txBox="1"/>
          <p:nvPr/>
        </p:nvSpPr>
        <p:spPr>
          <a:xfrm>
            <a:off x="3719736" y="2985339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04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C87652D-897B-4BD7-992F-9257E7C21E67}"/>
              </a:ext>
            </a:extLst>
          </p:cNvPr>
          <p:cNvSpPr txBox="1"/>
          <p:nvPr/>
        </p:nvSpPr>
        <p:spPr>
          <a:xfrm>
            <a:off x="4340164" y="3210027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05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4A58EF6-3A64-47E9-900E-8BDD4EB78D45}"/>
              </a:ext>
            </a:extLst>
          </p:cNvPr>
          <p:cNvSpPr txBox="1"/>
          <p:nvPr/>
        </p:nvSpPr>
        <p:spPr>
          <a:xfrm>
            <a:off x="4916228" y="3508686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06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17F4077-FF2D-4BDA-AB86-5332FE5BE785}"/>
              </a:ext>
            </a:extLst>
          </p:cNvPr>
          <p:cNvSpPr txBox="1"/>
          <p:nvPr/>
        </p:nvSpPr>
        <p:spPr>
          <a:xfrm>
            <a:off x="5519936" y="3578266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07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DC959CD-8625-405D-91AA-7F304BDC9680}"/>
              </a:ext>
            </a:extLst>
          </p:cNvPr>
          <p:cNvSpPr txBox="1"/>
          <p:nvPr/>
        </p:nvSpPr>
        <p:spPr>
          <a:xfrm>
            <a:off x="6096000" y="3623602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08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0B26169-85F4-4C22-A915-A639FFEB3F19}"/>
              </a:ext>
            </a:extLst>
          </p:cNvPr>
          <p:cNvSpPr txBox="1"/>
          <p:nvPr/>
        </p:nvSpPr>
        <p:spPr>
          <a:xfrm>
            <a:off x="6672064" y="3792879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09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D6D2A34-889E-4E36-97D2-FB39BF4A58DD}"/>
              </a:ext>
            </a:extLst>
          </p:cNvPr>
          <p:cNvSpPr txBox="1"/>
          <p:nvPr/>
        </p:nvSpPr>
        <p:spPr>
          <a:xfrm>
            <a:off x="7292492" y="3894449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989C778-32CF-4526-8405-AC694829E042}"/>
              </a:ext>
            </a:extLst>
          </p:cNvPr>
          <p:cNvSpPr txBox="1"/>
          <p:nvPr/>
        </p:nvSpPr>
        <p:spPr>
          <a:xfrm>
            <a:off x="7868556" y="3962156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B0ABCEF-8728-4C7C-AB64-39ADB45ED790}"/>
              </a:ext>
            </a:extLst>
          </p:cNvPr>
          <p:cNvSpPr txBox="1"/>
          <p:nvPr/>
        </p:nvSpPr>
        <p:spPr>
          <a:xfrm>
            <a:off x="8444620" y="3990065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D2A329C-5019-4E7C-A4F6-65712104D3FE}"/>
              </a:ext>
            </a:extLst>
          </p:cNvPr>
          <p:cNvSpPr txBox="1"/>
          <p:nvPr/>
        </p:nvSpPr>
        <p:spPr>
          <a:xfrm>
            <a:off x="9048328" y="3993577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65FB2CD-BE8D-4503-AE89-EDE2E62890F0}"/>
              </a:ext>
            </a:extLst>
          </p:cNvPr>
          <p:cNvSpPr txBox="1"/>
          <p:nvPr/>
        </p:nvSpPr>
        <p:spPr>
          <a:xfrm>
            <a:off x="9624392" y="4005064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0A0C352-ACE8-4741-9BCB-E7A9004C8196}"/>
              </a:ext>
            </a:extLst>
          </p:cNvPr>
          <p:cNvSpPr txBox="1"/>
          <p:nvPr/>
        </p:nvSpPr>
        <p:spPr>
          <a:xfrm>
            <a:off x="10244820" y="4017982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4386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D2B92E-4F62-4D27-9241-D0C2E63A2F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93" y="1789341"/>
            <a:ext cx="7278531" cy="450417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11.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7224FC-6795-4E14-B9CB-C7E888A8631B}"/>
              </a:ext>
            </a:extLst>
          </p:cNvPr>
          <p:cNvSpPr txBox="1"/>
          <p:nvPr/>
        </p:nvSpPr>
        <p:spPr>
          <a:xfrm>
            <a:off x="208065" y="2748362"/>
            <a:ext cx="23943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Hay una tendencia, cuantas 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más</a:t>
            </a:r>
            <a:r>
              <a:rPr lang="es-ES" sz="2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 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review</a:t>
            </a:r>
          </a:p>
          <a:p>
            <a:r>
              <a:rPr lang="es-ES" sz="2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más se vende</a:t>
            </a:r>
            <a:r>
              <a:rPr lang="es-ES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 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esa </a:t>
            </a:r>
          </a:p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categoría.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E0EF67C-F067-4706-BB1B-4089611A28DF}"/>
              </a:ext>
            </a:extLst>
          </p:cNvPr>
          <p:cNvGrpSpPr/>
          <p:nvPr/>
        </p:nvGrpSpPr>
        <p:grpSpPr>
          <a:xfrm rot="6947505" flipV="1">
            <a:off x="1805554" y="3915271"/>
            <a:ext cx="926370" cy="1994967"/>
            <a:chOff x="9624393" y="2768459"/>
            <a:chExt cx="974788" cy="1761350"/>
          </a:xfrm>
        </p:grpSpPr>
        <p:sp>
          <p:nvSpPr>
            <p:cNvPr id="11" name="Arco 21">
              <a:extLst>
                <a:ext uri="{FF2B5EF4-FFF2-40B4-BE49-F238E27FC236}">
                  <a16:creationId xmlns:a16="http://schemas.microsoft.com/office/drawing/2014/main" id="{522C7B3E-B291-42B8-9B49-D6F05CAC7ACD}"/>
                </a:ext>
              </a:extLst>
            </p:cNvPr>
            <p:cNvSpPr/>
            <p:nvPr/>
          </p:nvSpPr>
          <p:spPr>
            <a:xfrm>
              <a:off x="9633827" y="2793399"/>
              <a:ext cx="965354" cy="1736410"/>
            </a:xfrm>
            <a:custGeom>
              <a:avLst/>
              <a:gdLst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2" fmla="*/ 1402894 w 2805787"/>
                <a:gd name="connsiteY2" fmla="*/ 1406553 h 2813106"/>
                <a:gd name="connsiteX3" fmla="*/ 1880409 w 2805787"/>
                <a:gd name="connsiteY3" fmla="*/ 83988 h 2813106"/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  <a:gd name="connsiteX2" fmla="*/ 103324 w 965354"/>
                <a:gd name="connsiteY2" fmla="*/ 809381 h 1736410"/>
                <a:gd name="connsiteX3" fmla="*/ 39664 w 965354"/>
                <a:gd name="connsiteY3" fmla="*/ 0 h 1736410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354" h="1736410" stroke="0" extrusionOk="0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  <a:lnTo>
                    <a:pt x="103324" y="809381"/>
                  </a:lnTo>
                  <a:cubicBezTo>
                    <a:pt x="262496" y="368526"/>
                    <a:pt x="-119508" y="440855"/>
                    <a:pt x="39664" y="0"/>
                  </a:cubicBezTo>
                  <a:close/>
                </a:path>
                <a:path w="965354" h="1736410" fill="none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</a:path>
              </a:pathLst>
            </a:cu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F721BE34-901B-4C86-A44A-01A53FAF36E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9624393" y="2768459"/>
              <a:ext cx="49098" cy="2494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1B02CBA-8794-46DB-BE98-92B7A72C45B7}"/>
              </a:ext>
            </a:extLst>
          </p:cNvPr>
          <p:cNvSpPr/>
          <p:nvPr/>
        </p:nvSpPr>
        <p:spPr>
          <a:xfrm>
            <a:off x="3917912" y="5235519"/>
            <a:ext cx="1008000" cy="82800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804BF8E-CF68-463A-817E-23123C31F9FF}"/>
              </a:ext>
            </a:extLst>
          </p:cNvPr>
          <p:cNvSpPr/>
          <p:nvPr/>
        </p:nvSpPr>
        <p:spPr>
          <a:xfrm>
            <a:off x="8022368" y="1844824"/>
            <a:ext cx="1080008" cy="864096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FCF9A13-2145-40F2-B3EE-209BE5D0FE5C}"/>
              </a:ext>
            </a:extLst>
          </p:cNvPr>
          <p:cNvSpPr txBox="1"/>
          <p:nvPr/>
        </p:nvSpPr>
        <p:spPr>
          <a:xfrm>
            <a:off x="499652" y="207431"/>
            <a:ext cx="10564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¿El número de reviews influye en la venta? ¿Y el rating? ¿Y el precio?</a:t>
            </a:r>
          </a:p>
        </p:txBody>
      </p:sp>
    </p:spTree>
    <p:extLst>
      <p:ext uri="{BB962C8B-B14F-4D97-AF65-F5344CB8AC3E}">
        <p14:creationId xmlns:p14="http://schemas.microsoft.com/office/powerpoint/2010/main" val="2643517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3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11.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C95B696-C301-4AC0-B570-5DE230FC0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93" y="1789341"/>
            <a:ext cx="7278531" cy="4504171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6F1EB38B-1A74-4100-AA6E-47513918F751}"/>
              </a:ext>
            </a:extLst>
          </p:cNvPr>
          <p:cNvSpPr/>
          <p:nvPr/>
        </p:nvSpPr>
        <p:spPr>
          <a:xfrm>
            <a:off x="8061032" y="2708920"/>
            <a:ext cx="1008000" cy="82800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E0EF67C-F067-4706-BB1B-4089611A28DF}"/>
              </a:ext>
            </a:extLst>
          </p:cNvPr>
          <p:cNvGrpSpPr/>
          <p:nvPr/>
        </p:nvGrpSpPr>
        <p:grpSpPr>
          <a:xfrm rot="6947505" flipV="1">
            <a:off x="1609292" y="4038406"/>
            <a:ext cx="926370" cy="1559014"/>
            <a:chOff x="9624393" y="2768459"/>
            <a:chExt cx="974788" cy="1761350"/>
          </a:xfrm>
        </p:grpSpPr>
        <p:sp>
          <p:nvSpPr>
            <p:cNvPr id="11" name="Arco 21">
              <a:extLst>
                <a:ext uri="{FF2B5EF4-FFF2-40B4-BE49-F238E27FC236}">
                  <a16:creationId xmlns:a16="http://schemas.microsoft.com/office/drawing/2014/main" id="{522C7B3E-B291-42B8-9B49-D6F05CAC7ACD}"/>
                </a:ext>
              </a:extLst>
            </p:cNvPr>
            <p:cNvSpPr/>
            <p:nvPr/>
          </p:nvSpPr>
          <p:spPr>
            <a:xfrm>
              <a:off x="9633827" y="2793399"/>
              <a:ext cx="965354" cy="1736410"/>
            </a:xfrm>
            <a:custGeom>
              <a:avLst/>
              <a:gdLst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2" fmla="*/ 1402894 w 2805787"/>
                <a:gd name="connsiteY2" fmla="*/ 1406553 h 2813106"/>
                <a:gd name="connsiteX3" fmla="*/ 1880409 w 2805787"/>
                <a:gd name="connsiteY3" fmla="*/ 83988 h 2813106"/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  <a:gd name="connsiteX2" fmla="*/ 103324 w 965354"/>
                <a:gd name="connsiteY2" fmla="*/ 809381 h 1736410"/>
                <a:gd name="connsiteX3" fmla="*/ 39664 w 965354"/>
                <a:gd name="connsiteY3" fmla="*/ 0 h 1736410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354" h="1736410" stroke="0" extrusionOk="0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  <a:lnTo>
                    <a:pt x="103324" y="809381"/>
                  </a:lnTo>
                  <a:cubicBezTo>
                    <a:pt x="262496" y="368526"/>
                    <a:pt x="-119508" y="440855"/>
                    <a:pt x="39664" y="0"/>
                  </a:cubicBezTo>
                  <a:close/>
                </a:path>
                <a:path w="965354" h="1736410" fill="none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</a:path>
              </a:pathLst>
            </a:cu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F721BE34-901B-4C86-A44A-01A53FAF36E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9624393" y="2768459"/>
              <a:ext cx="49098" cy="2494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815567-44C7-4D4E-8BC3-463F34D094F8}"/>
              </a:ext>
            </a:extLst>
          </p:cNvPr>
          <p:cNvSpPr txBox="1"/>
          <p:nvPr/>
        </p:nvSpPr>
        <p:spPr>
          <a:xfrm>
            <a:off x="215437" y="2509722"/>
            <a:ext cx="2386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es significativa la</a:t>
            </a:r>
          </a:p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relación entre la</a:t>
            </a:r>
          </a:p>
          <a:p>
            <a:pPr algn="just"/>
            <a:r>
              <a:rPr lang="es-ES" sz="2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puntuación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 con si un 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producto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 es </a:t>
            </a:r>
          </a:p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más 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vendido</a:t>
            </a:r>
            <a:endParaRPr lang="es-ES" b="1" dirty="0">
              <a:solidFill>
                <a:srgbClr val="6C7D8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2D77D2D-906E-4FB1-9305-081968762EAC}"/>
              </a:ext>
            </a:extLst>
          </p:cNvPr>
          <p:cNvSpPr/>
          <p:nvPr/>
        </p:nvSpPr>
        <p:spPr>
          <a:xfrm>
            <a:off x="4943872" y="5234628"/>
            <a:ext cx="1008000" cy="82800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7546F39-9E6A-4272-9E1F-8E37C940E2C9}"/>
              </a:ext>
            </a:extLst>
          </p:cNvPr>
          <p:cNvSpPr txBox="1"/>
          <p:nvPr/>
        </p:nvSpPr>
        <p:spPr>
          <a:xfrm>
            <a:off x="499652" y="207431"/>
            <a:ext cx="10564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¿El número de reviews influye en la venta? ¿Y el rating? ¿Y el precio?</a:t>
            </a:r>
          </a:p>
        </p:txBody>
      </p:sp>
    </p:spTree>
    <p:extLst>
      <p:ext uri="{BB962C8B-B14F-4D97-AF65-F5344CB8AC3E}">
        <p14:creationId xmlns:p14="http://schemas.microsoft.com/office/powerpoint/2010/main" val="18706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0" y="0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11.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57224FC-6795-4E14-B9CB-C7E888A8631B}"/>
              </a:ext>
            </a:extLst>
          </p:cNvPr>
          <p:cNvSpPr txBox="1"/>
          <p:nvPr/>
        </p:nvSpPr>
        <p:spPr>
          <a:xfrm>
            <a:off x="270197" y="2420888"/>
            <a:ext cx="24235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es significativa pero sí puede haber una tendencia en si el </a:t>
            </a:r>
            <a:r>
              <a:rPr lang="es-ES" sz="2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precio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es más </a:t>
            </a:r>
            <a:r>
              <a:rPr lang="es-ES" sz="2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alto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la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venta baja 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 viceversa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ADCFD13-0E34-424A-B0DE-A7B4537233B5}"/>
              </a:ext>
            </a:extLst>
          </p:cNvPr>
          <p:cNvGrpSpPr/>
          <p:nvPr/>
        </p:nvGrpSpPr>
        <p:grpSpPr>
          <a:xfrm rot="6947505" flipV="1">
            <a:off x="1609292" y="4038406"/>
            <a:ext cx="926370" cy="1559014"/>
            <a:chOff x="9624393" y="2768459"/>
            <a:chExt cx="974788" cy="1761350"/>
          </a:xfrm>
        </p:grpSpPr>
        <p:sp>
          <p:nvSpPr>
            <p:cNvPr id="14" name="Arco 21">
              <a:extLst>
                <a:ext uri="{FF2B5EF4-FFF2-40B4-BE49-F238E27FC236}">
                  <a16:creationId xmlns:a16="http://schemas.microsoft.com/office/drawing/2014/main" id="{F8147643-9450-465B-BF62-6685E3D4CEB6}"/>
                </a:ext>
              </a:extLst>
            </p:cNvPr>
            <p:cNvSpPr/>
            <p:nvPr/>
          </p:nvSpPr>
          <p:spPr>
            <a:xfrm>
              <a:off x="9633827" y="2793399"/>
              <a:ext cx="965354" cy="1736410"/>
            </a:xfrm>
            <a:custGeom>
              <a:avLst/>
              <a:gdLst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2" fmla="*/ 1402894 w 2805787"/>
                <a:gd name="connsiteY2" fmla="*/ 1406553 h 2813106"/>
                <a:gd name="connsiteX3" fmla="*/ 1880409 w 2805787"/>
                <a:gd name="connsiteY3" fmla="*/ 83988 h 2813106"/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  <a:gd name="connsiteX2" fmla="*/ 103324 w 965354"/>
                <a:gd name="connsiteY2" fmla="*/ 809381 h 1736410"/>
                <a:gd name="connsiteX3" fmla="*/ 39664 w 965354"/>
                <a:gd name="connsiteY3" fmla="*/ 0 h 1736410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354" h="1736410" stroke="0" extrusionOk="0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  <a:lnTo>
                    <a:pt x="103324" y="809381"/>
                  </a:lnTo>
                  <a:cubicBezTo>
                    <a:pt x="262496" y="368526"/>
                    <a:pt x="-119508" y="440855"/>
                    <a:pt x="39664" y="0"/>
                  </a:cubicBezTo>
                  <a:close/>
                </a:path>
                <a:path w="965354" h="1736410" fill="none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</a:path>
              </a:pathLst>
            </a:cu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53858E8A-7DCD-4D46-AB4E-F79A69B70760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9624393" y="2768459"/>
              <a:ext cx="49098" cy="2494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26B66FD0-6949-4CA4-B904-6CEF25273E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93" y="1789341"/>
            <a:ext cx="7278531" cy="4504171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FE748F96-EC2D-4000-8ECE-E7C109C2A7D8}"/>
              </a:ext>
            </a:extLst>
          </p:cNvPr>
          <p:cNvSpPr/>
          <p:nvPr/>
        </p:nvSpPr>
        <p:spPr>
          <a:xfrm>
            <a:off x="8040215" y="4401200"/>
            <a:ext cx="1041749" cy="82800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B2B54BA-2966-43EA-8862-DAB3AAD25640}"/>
              </a:ext>
            </a:extLst>
          </p:cNvPr>
          <p:cNvSpPr/>
          <p:nvPr/>
        </p:nvSpPr>
        <p:spPr>
          <a:xfrm>
            <a:off x="7032104" y="5234628"/>
            <a:ext cx="1008000" cy="82800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28EF9E4-A5BF-4284-8F72-4852B61A173E}"/>
              </a:ext>
            </a:extLst>
          </p:cNvPr>
          <p:cNvSpPr txBox="1"/>
          <p:nvPr/>
        </p:nvSpPr>
        <p:spPr>
          <a:xfrm>
            <a:off x="499652" y="207431"/>
            <a:ext cx="10564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¿El número de reviews influye en la venta? ¿Y el rating? ¿Y el precio?</a:t>
            </a:r>
          </a:p>
        </p:txBody>
      </p:sp>
    </p:spTree>
    <p:extLst>
      <p:ext uri="{BB962C8B-B14F-4D97-AF65-F5344CB8AC3E}">
        <p14:creationId xmlns:p14="http://schemas.microsoft.com/office/powerpoint/2010/main" val="124373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0" y="0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12.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8E11FA4-3DA8-4C45-912E-DA8EE9D8A3E7}"/>
              </a:ext>
            </a:extLst>
          </p:cNvPr>
          <p:cNvSpPr txBox="1"/>
          <p:nvPr/>
        </p:nvSpPr>
        <p:spPr>
          <a:xfrm>
            <a:off x="499652" y="207431"/>
            <a:ext cx="107809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Dentro de la electrónica, ¿qué objeto es el más vendido? ¿Y el que menos?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E74651-E165-4ECB-BEA6-37043BBAE5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8" y="2285442"/>
            <a:ext cx="4926461" cy="37511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3626A2F-CD52-4569-B506-7D98B1AE4294}"/>
              </a:ext>
            </a:extLst>
          </p:cNvPr>
          <p:cNvSpPr/>
          <p:nvPr/>
        </p:nvSpPr>
        <p:spPr>
          <a:xfrm>
            <a:off x="6096000" y="2285442"/>
            <a:ext cx="4926461" cy="4365127"/>
          </a:xfrm>
          <a:prstGeom prst="rect">
            <a:avLst/>
          </a:prstGeom>
          <a:blipFill>
            <a:blip r:embed="rId3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716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0" y="0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12.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8E11FA4-3DA8-4C45-912E-DA8EE9D8A3E7}"/>
              </a:ext>
            </a:extLst>
          </p:cNvPr>
          <p:cNvSpPr txBox="1"/>
          <p:nvPr/>
        </p:nvSpPr>
        <p:spPr>
          <a:xfrm>
            <a:off x="499652" y="207431"/>
            <a:ext cx="107809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Dentro de la electrónica, ¿qué objeto es el más vendido? ¿Y el que menos?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AEC7A7D-684B-47C4-8D50-C7BC37480168}"/>
              </a:ext>
            </a:extLst>
          </p:cNvPr>
          <p:cNvSpPr/>
          <p:nvPr/>
        </p:nvSpPr>
        <p:spPr>
          <a:xfrm>
            <a:off x="717848" y="2285442"/>
            <a:ext cx="4926461" cy="3751100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02C2B8-37FB-4A92-81A9-4DE81FDB3E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5442"/>
            <a:ext cx="4926461" cy="438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9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17437" y="-49696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13.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2817EC-BBAF-4945-A07F-5E105989A237}"/>
              </a:ext>
            </a:extLst>
          </p:cNvPr>
          <p:cNvSpPr txBox="1"/>
          <p:nvPr/>
        </p:nvSpPr>
        <p:spPr>
          <a:xfrm>
            <a:off x="482858" y="476672"/>
            <a:ext cx="10581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¿En qué puesto están los videojuegos?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C1D6C0-ECD4-43DF-9019-D0834B24D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916832"/>
            <a:ext cx="9223267" cy="478841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3109BD5-6B66-4EE0-A5B8-A6E31C845890}"/>
              </a:ext>
            </a:extLst>
          </p:cNvPr>
          <p:cNvSpPr txBox="1"/>
          <p:nvPr/>
        </p:nvSpPr>
        <p:spPr>
          <a:xfrm>
            <a:off x="2426636" y="2175668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F059B6-18BD-4556-BAA3-3B73BC79C0AA}"/>
              </a:ext>
            </a:extLst>
          </p:cNvPr>
          <p:cNvSpPr txBox="1"/>
          <p:nvPr/>
        </p:nvSpPr>
        <p:spPr>
          <a:xfrm>
            <a:off x="3131525" y="2443062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AF5162-53E3-4658-80D0-94E43322DDE0}"/>
              </a:ext>
            </a:extLst>
          </p:cNvPr>
          <p:cNvSpPr txBox="1"/>
          <p:nvPr/>
        </p:nvSpPr>
        <p:spPr>
          <a:xfrm>
            <a:off x="3836414" y="2465842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044AD6-2FE6-4896-B547-2048C98FA465}"/>
              </a:ext>
            </a:extLst>
          </p:cNvPr>
          <p:cNvSpPr txBox="1"/>
          <p:nvPr/>
        </p:nvSpPr>
        <p:spPr>
          <a:xfrm>
            <a:off x="4556341" y="2514222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D533E84-F469-4409-8C5B-8D929071F2C9}"/>
              </a:ext>
            </a:extLst>
          </p:cNvPr>
          <p:cNvSpPr txBox="1"/>
          <p:nvPr/>
        </p:nvSpPr>
        <p:spPr>
          <a:xfrm>
            <a:off x="5276268" y="2635119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EF13E81-14D2-473E-AD95-AE2E8700393D}"/>
              </a:ext>
            </a:extLst>
          </p:cNvPr>
          <p:cNvSpPr txBox="1"/>
          <p:nvPr/>
        </p:nvSpPr>
        <p:spPr>
          <a:xfrm>
            <a:off x="5927559" y="2683499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D32DB94-E0CB-4209-BCAE-0F3DBA0BA276}"/>
              </a:ext>
            </a:extLst>
          </p:cNvPr>
          <p:cNvSpPr txBox="1"/>
          <p:nvPr/>
        </p:nvSpPr>
        <p:spPr>
          <a:xfrm>
            <a:off x="6644420" y="2804396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17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461E38-A1C4-4180-B457-FFA3F7F9E9D1}"/>
              </a:ext>
            </a:extLst>
          </p:cNvPr>
          <p:cNvSpPr txBox="1"/>
          <p:nvPr/>
        </p:nvSpPr>
        <p:spPr>
          <a:xfrm>
            <a:off x="7364500" y="3502828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18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1605A2-65D8-4D71-8349-FEAF5BD7A8F0}"/>
              </a:ext>
            </a:extLst>
          </p:cNvPr>
          <p:cNvSpPr txBox="1"/>
          <p:nvPr/>
        </p:nvSpPr>
        <p:spPr>
          <a:xfrm>
            <a:off x="8084580" y="3770725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19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4544810-BD2A-414E-A6D7-18165BC8178B}"/>
              </a:ext>
            </a:extLst>
          </p:cNvPr>
          <p:cNvSpPr txBox="1"/>
          <p:nvPr/>
        </p:nvSpPr>
        <p:spPr>
          <a:xfrm>
            <a:off x="8760296" y="4149080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E08EC8C-2637-4618-927E-5D152167A2AF}"/>
              </a:ext>
            </a:extLst>
          </p:cNvPr>
          <p:cNvSpPr txBox="1"/>
          <p:nvPr/>
        </p:nvSpPr>
        <p:spPr>
          <a:xfrm>
            <a:off x="9471750" y="4210849"/>
            <a:ext cx="45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C7D8E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12224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5726323" y="2092926"/>
            <a:ext cx="4460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PREGUNTAS</a:t>
            </a:r>
          </a:p>
          <a:p>
            <a:r>
              <a:rPr lang="es-ES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VIDEOJUEGOS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0B4B2C4-2485-46C2-84A6-80F4CBBCF1B0}"/>
              </a:ext>
            </a:extLst>
          </p:cNvPr>
          <p:cNvSpPr/>
          <p:nvPr/>
        </p:nvSpPr>
        <p:spPr>
          <a:xfrm>
            <a:off x="1559496" y="818848"/>
            <a:ext cx="3362623" cy="5631262"/>
          </a:xfrm>
          <a:prstGeom prst="rect">
            <a:avLst/>
          </a:prstGeom>
          <a:solidFill>
            <a:srgbClr val="6C7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495BAD5-0221-42DE-9EDA-7C5282F451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" r="4771" b="687"/>
          <a:stretch/>
        </p:blipFill>
        <p:spPr>
          <a:xfrm>
            <a:off x="1775520" y="620690"/>
            <a:ext cx="3369972" cy="561662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C671441-EA4A-4F8D-859A-FBE672BB81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10693740" y="293715"/>
            <a:ext cx="1604888" cy="16048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8506400-D9D3-40C4-8263-B23CAC1FB5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2885">
            <a:off x="10187824" y="5308685"/>
            <a:ext cx="1857249" cy="185724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70C14A2-B796-4694-977F-77DF5C08F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0642388" y="3104419"/>
            <a:ext cx="1707591" cy="170759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EA0A955-08C1-43DA-8B64-FE3CA4C35E8D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14.</a:t>
            </a:r>
          </a:p>
        </p:txBody>
      </p:sp>
    </p:spTree>
    <p:extLst>
      <p:ext uri="{BB962C8B-B14F-4D97-AF65-F5344CB8AC3E}">
        <p14:creationId xmlns:p14="http://schemas.microsoft.com/office/powerpoint/2010/main" val="123869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02.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589061" y="587800"/>
            <a:ext cx="3816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HIPÓTESIS</a:t>
            </a:r>
          </a:p>
          <a:p>
            <a:r>
              <a:rPr lang="es-ES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DEL PROYECTO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FC8B31A-A9DB-4DAA-B5D2-51B32C0E1802}"/>
              </a:ext>
            </a:extLst>
          </p:cNvPr>
          <p:cNvSpPr txBox="1"/>
          <p:nvPr/>
        </p:nvSpPr>
        <p:spPr>
          <a:xfrm>
            <a:off x="8320606" y="4838484"/>
            <a:ext cx="3869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>
                <a:solidFill>
                  <a:srgbClr val="6C7D8E"/>
                </a:solidFill>
              </a:rPr>
              <a:t>02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3D1188C-165B-42BC-ABB4-AC2846E04190}"/>
              </a:ext>
            </a:extLst>
          </p:cNvPr>
          <p:cNvSpPr txBox="1"/>
          <p:nvPr/>
        </p:nvSpPr>
        <p:spPr>
          <a:xfrm>
            <a:off x="9480376" y="4970646"/>
            <a:ext cx="386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Hipótesis secundaria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B68F095-03DD-4639-83CD-82E34DA8646E}"/>
              </a:ext>
            </a:extLst>
          </p:cNvPr>
          <p:cNvSpPr txBox="1"/>
          <p:nvPr/>
        </p:nvSpPr>
        <p:spPr>
          <a:xfrm>
            <a:off x="9523489" y="5370756"/>
            <a:ext cx="2405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Los videojuegos son la subcategoría más vendida.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070934-607F-4AEE-9CF5-4B2260E031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2" r="24306"/>
          <a:stretch/>
        </p:blipFill>
        <p:spPr>
          <a:xfrm>
            <a:off x="8328248" y="0"/>
            <a:ext cx="3456384" cy="450912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9A3EC21-41EE-4D3B-8C19-708B790DF4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-15" r="25369" b="15"/>
          <a:stretch/>
        </p:blipFill>
        <p:spPr>
          <a:xfrm>
            <a:off x="4560944" y="0"/>
            <a:ext cx="3456385" cy="4512501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DDDC2AB0-8F69-46F3-9B57-CF2CC7F79AAA}"/>
              </a:ext>
            </a:extLst>
          </p:cNvPr>
          <p:cNvSpPr txBox="1"/>
          <p:nvPr/>
        </p:nvSpPr>
        <p:spPr>
          <a:xfrm>
            <a:off x="4484180" y="4841865"/>
            <a:ext cx="3869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b="1" dirty="0">
                <a:solidFill>
                  <a:srgbClr val="6C7D8E"/>
                </a:solidFill>
              </a:rPr>
              <a:t>01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341A9B7-0D68-46B3-8145-7565E81DF591}"/>
              </a:ext>
            </a:extLst>
          </p:cNvPr>
          <p:cNvSpPr txBox="1"/>
          <p:nvPr/>
        </p:nvSpPr>
        <p:spPr>
          <a:xfrm>
            <a:off x="5658327" y="4970646"/>
            <a:ext cx="386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Hipótesis principal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2EF3A69-4508-480A-973A-CED71450C2E8}"/>
              </a:ext>
            </a:extLst>
          </p:cNvPr>
          <p:cNvSpPr txBox="1"/>
          <p:nvPr/>
        </p:nvSpPr>
        <p:spPr>
          <a:xfrm>
            <a:off x="5701440" y="5370756"/>
            <a:ext cx="2405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 electrónica es la categoría más vendida en Amazon.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876663E-E9E8-4343-B62A-EB5125C43ABB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</p:spTree>
    <p:extLst>
      <p:ext uri="{BB962C8B-B14F-4D97-AF65-F5344CB8AC3E}">
        <p14:creationId xmlns:p14="http://schemas.microsoft.com/office/powerpoint/2010/main" val="79331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44063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15.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482858" y="476672"/>
            <a:ext cx="10941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¿Cuál es el videojuego más vendido hasta 2016?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4A6133-402A-4274-BE9E-F8677A3C7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2148061"/>
            <a:ext cx="4470861" cy="460821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5C8ED29D-DF51-4AB0-9DBB-906E961C4535}"/>
              </a:ext>
            </a:extLst>
          </p:cNvPr>
          <p:cNvSpPr/>
          <p:nvPr/>
        </p:nvSpPr>
        <p:spPr>
          <a:xfrm>
            <a:off x="1022404" y="2754237"/>
            <a:ext cx="1823272" cy="1823273"/>
          </a:xfrm>
          <a:prstGeom prst="ellipse">
            <a:avLst/>
          </a:prstGeom>
          <a:solidFill>
            <a:srgbClr val="545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2EE5629-7AE6-4218-98F8-863AEA207378}"/>
              </a:ext>
            </a:extLst>
          </p:cNvPr>
          <p:cNvGrpSpPr/>
          <p:nvPr/>
        </p:nvGrpSpPr>
        <p:grpSpPr>
          <a:xfrm rot="4163310" flipV="1">
            <a:off x="2980441" y="4061575"/>
            <a:ext cx="1086229" cy="1480247"/>
            <a:chOff x="9624393" y="2768459"/>
            <a:chExt cx="974788" cy="1761350"/>
          </a:xfrm>
        </p:grpSpPr>
        <p:sp>
          <p:nvSpPr>
            <p:cNvPr id="12" name="Arco 21">
              <a:extLst>
                <a:ext uri="{FF2B5EF4-FFF2-40B4-BE49-F238E27FC236}">
                  <a16:creationId xmlns:a16="http://schemas.microsoft.com/office/drawing/2014/main" id="{AFA0D77E-C9FF-4FEE-B118-AECA7D1F370C}"/>
                </a:ext>
              </a:extLst>
            </p:cNvPr>
            <p:cNvSpPr/>
            <p:nvPr/>
          </p:nvSpPr>
          <p:spPr>
            <a:xfrm>
              <a:off x="9633827" y="2793399"/>
              <a:ext cx="965354" cy="1736410"/>
            </a:xfrm>
            <a:custGeom>
              <a:avLst/>
              <a:gdLst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2" fmla="*/ 1402894 w 2805787"/>
                <a:gd name="connsiteY2" fmla="*/ 1406553 h 2813106"/>
                <a:gd name="connsiteX3" fmla="*/ 1880409 w 2805787"/>
                <a:gd name="connsiteY3" fmla="*/ 83988 h 2813106"/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  <a:gd name="connsiteX2" fmla="*/ 103324 w 965354"/>
                <a:gd name="connsiteY2" fmla="*/ 809381 h 1736410"/>
                <a:gd name="connsiteX3" fmla="*/ 39664 w 965354"/>
                <a:gd name="connsiteY3" fmla="*/ 0 h 1736410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354" h="1736410" stroke="0" extrusionOk="0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  <a:lnTo>
                    <a:pt x="103324" y="809381"/>
                  </a:lnTo>
                  <a:cubicBezTo>
                    <a:pt x="262496" y="368526"/>
                    <a:pt x="-119508" y="440855"/>
                    <a:pt x="39664" y="0"/>
                  </a:cubicBezTo>
                  <a:close/>
                </a:path>
                <a:path w="965354" h="1736410" fill="none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</a:path>
              </a:pathLst>
            </a:cu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36045842-8C53-46A3-8E5D-D395F480B608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9624393" y="2768459"/>
              <a:ext cx="49098" cy="2494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5DF40E8F-563A-43F9-AE7B-B5B3C092E4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4" b="30319"/>
          <a:stretch/>
        </p:blipFill>
        <p:spPr>
          <a:xfrm>
            <a:off x="1171332" y="2628892"/>
            <a:ext cx="1823273" cy="182327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2782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16.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482858" y="476672"/>
            <a:ext cx="10941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¿Cuál es la plataforma más vendida? </a:t>
            </a:r>
          </a:p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¿Y la que menos?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0D8A79-2305-46CC-B0CE-72DAD029EC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68" y="2132856"/>
            <a:ext cx="8313162" cy="44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74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17.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482858" y="476672"/>
            <a:ext cx="10941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¿Cuál es la plataforma más vendida? </a:t>
            </a:r>
          </a:p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¿Y la que menos?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CAEA6D-B877-44D2-8B53-B7250536A22D}"/>
              </a:ext>
            </a:extLst>
          </p:cNvPr>
          <p:cNvSpPr/>
          <p:nvPr/>
        </p:nvSpPr>
        <p:spPr>
          <a:xfrm>
            <a:off x="1003205" y="2121734"/>
            <a:ext cx="5531070" cy="2988073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97885D-B2F7-4D1E-B0DD-E347476E6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69" y="1934056"/>
            <a:ext cx="4258065" cy="425806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C9BBC51C-6546-4DFF-8CDA-A02123DEFE14}"/>
              </a:ext>
            </a:extLst>
          </p:cNvPr>
          <p:cNvGrpSpPr/>
          <p:nvPr/>
        </p:nvGrpSpPr>
        <p:grpSpPr>
          <a:xfrm rot="19996044" flipH="1" flipV="1">
            <a:off x="4357664" y="4989663"/>
            <a:ext cx="950141" cy="820983"/>
            <a:chOff x="9624393" y="2768459"/>
            <a:chExt cx="974788" cy="1761350"/>
          </a:xfrm>
        </p:grpSpPr>
        <p:sp>
          <p:nvSpPr>
            <p:cNvPr id="10" name="Arco 21">
              <a:extLst>
                <a:ext uri="{FF2B5EF4-FFF2-40B4-BE49-F238E27FC236}">
                  <a16:creationId xmlns:a16="http://schemas.microsoft.com/office/drawing/2014/main" id="{6FB14ECE-4921-4AA2-86A0-3ACC2AC0C056}"/>
                </a:ext>
              </a:extLst>
            </p:cNvPr>
            <p:cNvSpPr/>
            <p:nvPr/>
          </p:nvSpPr>
          <p:spPr>
            <a:xfrm>
              <a:off x="9633827" y="2793399"/>
              <a:ext cx="965354" cy="1736410"/>
            </a:xfrm>
            <a:custGeom>
              <a:avLst/>
              <a:gdLst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2" fmla="*/ 1402894 w 2805787"/>
                <a:gd name="connsiteY2" fmla="*/ 1406553 h 2813106"/>
                <a:gd name="connsiteX3" fmla="*/ 1880409 w 2805787"/>
                <a:gd name="connsiteY3" fmla="*/ 83988 h 2813106"/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  <a:gd name="connsiteX2" fmla="*/ 103324 w 965354"/>
                <a:gd name="connsiteY2" fmla="*/ 809381 h 1736410"/>
                <a:gd name="connsiteX3" fmla="*/ 39664 w 965354"/>
                <a:gd name="connsiteY3" fmla="*/ 0 h 1736410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354" h="1736410" stroke="0" extrusionOk="0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  <a:lnTo>
                    <a:pt x="103324" y="809381"/>
                  </a:lnTo>
                  <a:cubicBezTo>
                    <a:pt x="262496" y="368526"/>
                    <a:pt x="-119508" y="440855"/>
                    <a:pt x="39664" y="0"/>
                  </a:cubicBezTo>
                  <a:close/>
                </a:path>
                <a:path w="965354" h="1736410" fill="none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</a:path>
              </a:pathLst>
            </a:cu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BA9C1EF5-6F56-4D15-BCC2-E1602D8C31ED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H="1" flipV="1">
              <a:off x="9624393" y="2768459"/>
              <a:ext cx="49098" cy="2494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6DE454-87D0-4737-BF04-32B7DD3DC6DD}"/>
              </a:ext>
            </a:extLst>
          </p:cNvPr>
          <p:cNvSpPr txBox="1"/>
          <p:nvPr/>
        </p:nvSpPr>
        <p:spPr>
          <a:xfrm>
            <a:off x="8199818" y="3009972"/>
            <a:ext cx="1296144" cy="369332"/>
          </a:xfrm>
          <a:prstGeom prst="rect">
            <a:avLst/>
          </a:prstGeom>
          <a:solidFill>
            <a:srgbClr val="F9F9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PS2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A8893C-674D-43D7-81BF-99AC302178DA}"/>
              </a:ext>
            </a:extLst>
          </p:cNvPr>
          <p:cNvSpPr txBox="1"/>
          <p:nvPr/>
        </p:nvSpPr>
        <p:spPr>
          <a:xfrm>
            <a:off x="6390661" y="5734560"/>
            <a:ext cx="1664567" cy="369332"/>
          </a:xfrm>
          <a:prstGeom prst="rect">
            <a:avLst/>
          </a:prstGeom>
          <a:solidFill>
            <a:srgbClr val="F9F9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Others</a:t>
            </a:r>
            <a:endParaRPr lang="es-ES" dirty="0">
              <a:solidFill>
                <a:srgbClr val="3D424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80123C8-E663-447B-B70E-36328CEFC087}"/>
              </a:ext>
            </a:extLst>
          </p:cNvPr>
          <p:cNvSpPr txBox="1"/>
          <p:nvPr/>
        </p:nvSpPr>
        <p:spPr>
          <a:xfrm>
            <a:off x="4223791" y="3914080"/>
            <a:ext cx="720080" cy="369332"/>
          </a:xfrm>
          <a:prstGeom prst="rect">
            <a:avLst/>
          </a:prstGeom>
          <a:solidFill>
            <a:srgbClr val="F9F9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2CAB32-865C-4D82-9EEF-ABD7CDC1F427}"/>
              </a:ext>
            </a:extLst>
          </p:cNvPr>
          <p:cNvSpPr txBox="1"/>
          <p:nvPr/>
        </p:nvSpPr>
        <p:spPr>
          <a:xfrm>
            <a:off x="7174145" y="2115344"/>
            <a:ext cx="794063" cy="369332"/>
          </a:xfrm>
          <a:prstGeom prst="rect">
            <a:avLst/>
          </a:prstGeom>
          <a:solidFill>
            <a:srgbClr val="F9F9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X360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E443AFB-34B2-4E05-85F4-6DC67E1171B2}"/>
              </a:ext>
            </a:extLst>
          </p:cNvPr>
          <p:cNvSpPr txBox="1"/>
          <p:nvPr/>
        </p:nvSpPr>
        <p:spPr>
          <a:xfrm>
            <a:off x="4511824" y="2852936"/>
            <a:ext cx="599117" cy="369332"/>
          </a:xfrm>
          <a:prstGeom prst="rect">
            <a:avLst/>
          </a:prstGeom>
          <a:solidFill>
            <a:srgbClr val="F9F9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1E1D4B6-D475-413C-84CB-FB0840FEEF0E}"/>
              </a:ext>
            </a:extLst>
          </p:cNvPr>
          <p:cNvSpPr/>
          <p:nvPr/>
        </p:nvSpPr>
        <p:spPr>
          <a:xfrm>
            <a:off x="5735960" y="2281931"/>
            <a:ext cx="288032" cy="215777"/>
          </a:xfrm>
          <a:prstGeom prst="rect">
            <a:avLst/>
          </a:prstGeom>
          <a:solidFill>
            <a:srgbClr val="F9F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B5476C0-DF87-4DFE-AD00-0244E5BAFE5B}"/>
              </a:ext>
            </a:extLst>
          </p:cNvPr>
          <p:cNvSpPr txBox="1"/>
          <p:nvPr/>
        </p:nvSpPr>
        <p:spPr>
          <a:xfrm>
            <a:off x="5448977" y="2128376"/>
            <a:ext cx="72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PS3</a:t>
            </a:r>
          </a:p>
        </p:txBody>
      </p:sp>
    </p:spTree>
    <p:extLst>
      <p:ext uri="{BB962C8B-B14F-4D97-AF65-F5344CB8AC3E}">
        <p14:creationId xmlns:p14="http://schemas.microsoft.com/office/powerpoint/2010/main" val="3198216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18.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482858" y="476672"/>
            <a:ext cx="10941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¿Cómo es la evolución por año en número de ventas?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C3CF866-9BA9-4275-B5B7-398950D86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68" y="2185476"/>
            <a:ext cx="7196240" cy="38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8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5904390" y="0"/>
            <a:ext cx="629304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19.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0CBEF8-5226-4DB5-ACEB-A8A5523C1E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284580"/>
            <a:ext cx="5348151" cy="286206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714C74E-B00F-43D0-AC75-F6D3DE9B9E60}"/>
              </a:ext>
            </a:extLst>
          </p:cNvPr>
          <p:cNvSpPr txBox="1"/>
          <p:nvPr/>
        </p:nvSpPr>
        <p:spPr>
          <a:xfrm>
            <a:off x="9120336" y="5456257"/>
            <a:ext cx="2554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FUENTE: STATISTA</a:t>
            </a:r>
          </a:p>
          <a:p>
            <a:pPr algn="r"/>
            <a:r>
              <a:rPr lang="es-ES" sz="1200" dirty="0">
                <a:solidFill>
                  <a:srgbClr val="6C7D8E"/>
                </a:solidFill>
              </a:rPr>
              <a:t>https://tinyurl.com/yxkwsa64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109506-CB92-4F7F-8800-212EF10D3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05" y="2072381"/>
            <a:ext cx="5282234" cy="328645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4E3FD52-9CB7-4E58-81D9-4812E8C4186E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D1C9F4-55C5-4F7A-B7C0-EA68E9191EBB}"/>
              </a:ext>
            </a:extLst>
          </p:cNvPr>
          <p:cNvSpPr txBox="1"/>
          <p:nvPr/>
        </p:nvSpPr>
        <p:spPr>
          <a:xfrm>
            <a:off x="399998" y="594426"/>
            <a:ext cx="5253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MODELO GLOBAL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80228B-0BC8-4660-82CD-81B4C3EFE422}"/>
              </a:ext>
            </a:extLst>
          </p:cNvPr>
          <p:cNvSpPr txBox="1"/>
          <p:nvPr/>
        </p:nvSpPr>
        <p:spPr>
          <a:xfrm>
            <a:off x="6424362" y="544459"/>
            <a:ext cx="5253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rgbClr val="545B6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MODELO ESPAÑA</a:t>
            </a:r>
          </a:p>
        </p:txBody>
      </p:sp>
    </p:spTree>
    <p:extLst>
      <p:ext uri="{BB962C8B-B14F-4D97-AF65-F5344CB8AC3E}">
        <p14:creationId xmlns:p14="http://schemas.microsoft.com/office/powerpoint/2010/main" val="228666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20.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482858" y="476672"/>
            <a:ext cx="10941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¿Qué género de videojuegos tiene más aceptación?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D1B8D2-EF7D-4AFA-A549-51219EC38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204864"/>
            <a:ext cx="6905932" cy="42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21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21.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482858" y="476672"/>
            <a:ext cx="10941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¿El videojuego más vendido en Norteamérica es el mismo que en la UE?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CA68CFF-68F2-47E5-8DC0-58D481A10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7799"/>
            <a:ext cx="4861570" cy="44378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744BDA3-1A2F-4378-87A7-B5080E2AC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1" y="2287799"/>
            <a:ext cx="4861570" cy="433731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F0DB6BD-E3A0-4CE5-A0B7-C23FA8D5F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5" t="-27" r="47298" b="27"/>
          <a:stretch/>
        </p:blipFill>
        <p:spPr>
          <a:xfrm>
            <a:off x="1631576" y="2499286"/>
            <a:ext cx="648000" cy="2637683"/>
          </a:xfrm>
          <a:prstGeom prst="rect">
            <a:avLst/>
          </a:prstGeom>
          <a:ln w="19050">
            <a:solidFill>
              <a:srgbClr val="3D4248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80BFD75-5B77-4618-814F-017F7B5E9F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5" t="-27" r="47298" b="27"/>
          <a:stretch/>
        </p:blipFill>
        <p:spPr>
          <a:xfrm>
            <a:off x="6810620" y="2492896"/>
            <a:ext cx="648000" cy="2644073"/>
          </a:xfrm>
          <a:prstGeom prst="rect">
            <a:avLst/>
          </a:prstGeom>
          <a:ln w="19050">
            <a:solidFill>
              <a:srgbClr val="3D4248"/>
            </a:solidFill>
          </a:ln>
        </p:spPr>
      </p:pic>
    </p:spTree>
    <p:extLst>
      <p:ext uri="{BB962C8B-B14F-4D97-AF65-F5344CB8AC3E}">
        <p14:creationId xmlns:p14="http://schemas.microsoft.com/office/powerpoint/2010/main" val="2541630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8E2D-69B5-4633-9471-2C989FF1E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6522"/>
            <a:ext cx="10515600" cy="2852737"/>
          </a:xfrm>
        </p:spPr>
        <p:txBody>
          <a:bodyPr/>
          <a:lstStyle/>
          <a:p>
            <a:r>
              <a:rPr lang="en-US" sz="11500" dirty="0"/>
              <a:t>conclusiones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24373-07F3-4B1A-89CD-B36E2E377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193019"/>
            <a:ext cx="10515600" cy="1500187"/>
          </a:xfrm>
        </p:spPr>
        <p:txBody>
          <a:bodyPr/>
          <a:lstStyle/>
          <a:p>
            <a:r>
              <a:rPr lang="en-US" dirty="0"/>
              <a:t>Sobre las ventas de Amazon y la venta de videojuegos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956C5E-718E-4203-BB16-03A4A3673C6B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22.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A14010-D988-46C5-9CB7-1BC8CE129668}"/>
              </a:ext>
            </a:extLst>
          </p:cNvPr>
          <p:cNvSpPr/>
          <p:nvPr/>
        </p:nvSpPr>
        <p:spPr>
          <a:xfrm>
            <a:off x="10200443" y="5349871"/>
            <a:ext cx="1984038" cy="1490565"/>
          </a:xfrm>
          <a:custGeom>
            <a:avLst/>
            <a:gdLst>
              <a:gd name="connsiteX0" fmla="*/ 0 w 1944216"/>
              <a:gd name="connsiteY0" fmla="*/ 750093 h 1500186"/>
              <a:gd name="connsiteX1" fmla="*/ 972108 w 1944216"/>
              <a:gd name="connsiteY1" fmla="*/ 0 h 1500186"/>
              <a:gd name="connsiteX2" fmla="*/ 1944216 w 1944216"/>
              <a:gd name="connsiteY2" fmla="*/ 750093 h 1500186"/>
              <a:gd name="connsiteX3" fmla="*/ 972108 w 1944216"/>
              <a:gd name="connsiteY3" fmla="*/ 1500186 h 1500186"/>
              <a:gd name="connsiteX4" fmla="*/ 0 w 1944216"/>
              <a:gd name="connsiteY4" fmla="*/ 750093 h 1500186"/>
              <a:gd name="connsiteX0" fmla="*/ 0 w 1991961"/>
              <a:gd name="connsiteY0" fmla="*/ 750093 h 1535512"/>
              <a:gd name="connsiteX1" fmla="*/ 972108 w 1991961"/>
              <a:gd name="connsiteY1" fmla="*/ 0 h 1535512"/>
              <a:gd name="connsiteX2" fmla="*/ 1944216 w 1991961"/>
              <a:gd name="connsiteY2" fmla="*/ 750093 h 1535512"/>
              <a:gd name="connsiteX3" fmla="*/ 1802944 w 1991961"/>
              <a:gd name="connsiteY3" fmla="*/ 1345724 h 1535512"/>
              <a:gd name="connsiteX4" fmla="*/ 972108 w 1991961"/>
              <a:gd name="connsiteY4" fmla="*/ 1500186 h 1535512"/>
              <a:gd name="connsiteX5" fmla="*/ 0 w 1991961"/>
              <a:gd name="connsiteY5" fmla="*/ 750093 h 1535512"/>
              <a:gd name="connsiteX0" fmla="*/ 0 w 1984025"/>
              <a:gd name="connsiteY0" fmla="*/ 750093 h 1553968"/>
              <a:gd name="connsiteX1" fmla="*/ 972108 w 1984025"/>
              <a:gd name="connsiteY1" fmla="*/ 0 h 1553968"/>
              <a:gd name="connsiteX2" fmla="*/ 1944216 w 1984025"/>
              <a:gd name="connsiteY2" fmla="*/ 750093 h 1553968"/>
              <a:gd name="connsiteX3" fmla="*/ 1802944 w 1984025"/>
              <a:gd name="connsiteY3" fmla="*/ 1345724 h 1553968"/>
              <a:gd name="connsiteX4" fmla="*/ 1249864 w 1984025"/>
              <a:gd name="connsiteY4" fmla="*/ 1477648 h 1553968"/>
              <a:gd name="connsiteX5" fmla="*/ 972108 w 1984025"/>
              <a:gd name="connsiteY5" fmla="*/ 1500186 h 1553968"/>
              <a:gd name="connsiteX6" fmla="*/ 0 w 1984025"/>
              <a:gd name="connsiteY6" fmla="*/ 750093 h 1553968"/>
              <a:gd name="connsiteX0" fmla="*/ 0 w 1984025"/>
              <a:gd name="connsiteY0" fmla="*/ 750093 h 1546648"/>
              <a:gd name="connsiteX1" fmla="*/ 972108 w 1984025"/>
              <a:gd name="connsiteY1" fmla="*/ 0 h 1546648"/>
              <a:gd name="connsiteX2" fmla="*/ 1944216 w 1984025"/>
              <a:gd name="connsiteY2" fmla="*/ 750093 h 1546648"/>
              <a:gd name="connsiteX3" fmla="*/ 1802944 w 1984025"/>
              <a:gd name="connsiteY3" fmla="*/ 1345724 h 1546648"/>
              <a:gd name="connsiteX4" fmla="*/ 1249864 w 1984025"/>
              <a:gd name="connsiteY4" fmla="*/ 1477648 h 1546648"/>
              <a:gd name="connsiteX5" fmla="*/ 1087304 w 1984025"/>
              <a:gd name="connsiteY5" fmla="*/ 1467488 h 1546648"/>
              <a:gd name="connsiteX6" fmla="*/ 972108 w 1984025"/>
              <a:gd name="connsiteY6" fmla="*/ 1500186 h 1546648"/>
              <a:gd name="connsiteX7" fmla="*/ 0 w 1984025"/>
              <a:gd name="connsiteY7" fmla="*/ 750093 h 1546648"/>
              <a:gd name="connsiteX0" fmla="*/ 11 w 1984036"/>
              <a:gd name="connsiteY0" fmla="*/ 750093 h 1495569"/>
              <a:gd name="connsiteX1" fmla="*/ 972119 w 1984036"/>
              <a:gd name="connsiteY1" fmla="*/ 0 h 1495569"/>
              <a:gd name="connsiteX2" fmla="*/ 1944227 w 1984036"/>
              <a:gd name="connsiteY2" fmla="*/ 750093 h 1495569"/>
              <a:gd name="connsiteX3" fmla="*/ 1802955 w 1984036"/>
              <a:gd name="connsiteY3" fmla="*/ 1345724 h 1495569"/>
              <a:gd name="connsiteX4" fmla="*/ 1249875 w 1984036"/>
              <a:gd name="connsiteY4" fmla="*/ 1477648 h 1495569"/>
              <a:gd name="connsiteX5" fmla="*/ 1087315 w 1984036"/>
              <a:gd name="connsiteY5" fmla="*/ 1467488 h 1495569"/>
              <a:gd name="connsiteX6" fmla="*/ 951799 w 1984036"/>
              <a:gd name="connsiteY6" fmla="*/ 1429066 h 1495569"/>
              <a:gd name="connsiteX7" fmla="*/ 11 w 1984036"/>
              <a:gd name="connsiteY7" fmla="*/ 750093 h 1495569"/>
              <a:gd name="connsiteX0" fmla="*/ 13 w 1984038"/>
              <a:gd name="connsiteY0" fmla="*/ 750093 h 1490565"/>
              <a:gd name="connsiteX1" fmla="*/ 972121 w 1984038"/>
              <a:gd name="connsiteY1" fmla="*/ 0 h 1490565"/>
              <a:gd name="connsiteX2" fmla="*/ 1944229 w 1984038"/>
              <a:gd name="connsiteY2" fmla="*/ 750093 h 1490565"/>
              <a:gd name="connsiteX3" fmla="*/ 1802957 w 1984038"/>
              <a:gd name="connsiteY3" fmla="*/ 1345724 h 1490565"/>
              <a:gd name="connsiteX4" fmla="*/ 1249877 w 1984038"/>
              <a:gd name="connsiteY4" fmla="*/ 1477648 h 1490565"/>
              <a:gd name="connsiteX5" fmla="*/ 1087317 w 1984038"/>
              <a:gd name="connsiteY5" fmla="*/ 1467488 h 1490565"/>
              <a:gd name="connsiteX6" fmla="*/ 951801 w 1984038"/>
              <a:gd name="connsiteY6" fmla="*/ 1429066 h 1490565"/>
              <a:gd name="connsiteX7" fmla="*/ 13 w 1984038"/>
              <a:gd name="connsiteY7" fmla="*/ 750093 h 149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4038" h="1490565">
                <a:moveTo>
                  <a:pt x="13" y="750093"/>
                </a:moveTo>
                <a:cubicBezTo>
                  <a:pt x="3400" y="511915"/>
                  <a:pt x="435241" y="0"/>
                  <a:pt x="972121" y="0"/>
                </a:cubicBezTo>
                <a:cubicBezTo>
                  <a:pt x="1509001" y="0"/>
                  <a:pt x="1836236" y="537659"/>
                  <a:pt x="1944229" y="750093"/>
                </a:cubicBezTo>
                <a:cubicBezTo>
                  <a:pt x="2052222" y="962527"/>
                  <a:pt x="1918682" y="1212612"/>
                  <a:pt x="1802957" y="1345724"/>
                </a:cubicBezTo>
                <a:cubicBezTo>
                  <a:pt x="1687232" y="1478837"/>
                  <a:pt x="1364070" y="1442114"/>
                  <a:pt x="1249877" y="1477648"/>
                </a:cubicBezTo>
                <a:cubicBezTo>
                  <a:pt x="1135684" y="1513182"/>
                  <a:pt x="1133610" y="1463732"/>
                  <a:pt x="1087317" y="1467488"/>
                </a:cubicBezTo>
                <a:cubicBezTo>
                  <a:pt x="1041024" y="1471244"/>
                  <a:pt x="1285418" y="1447032"/>
                  <a:pt x="951801" y="1429066"/>
                </a:cubicBezTo>
                <a:cubicBezTo>
                  <a:pt x="618184" y="1411100"/>
                  <a:pt x="-3374" y="988271"/>
                  <a:pt x="13" y="750093"/>
                </a:cubicBezTo>
                <a:close/>
              </a:path>
            </a:pathLst>
          </a:cu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CB68D6-D92F-4E3A-9A77-F1E15033A7A0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</p:spTree>
    <p:extLst>
      <p:ext uri="{BB962C8B-B14F-4D97-AF65-F5344CB8AC3E}">
        <p14:creationId xmlns:p14="http://schemas.microsoft.com/office/powerpoint/2010/main" val="1688699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7956C5E-718E-4203-BB16-03A4A3673C6B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23.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A14010-D988-46C5-9CB7-1BC8CE129668}"/>
              </a:ext>
            </a:extLst>
          </p:cNvPr>
          <p:cNvSpPr/>
          <p:nvPr/>
        </p:nvSpPr>
        <p:spPr>
          <a:xfrm>
            <a:off x="10200443" y="5349871"/>
            <a:ext cx="1984038" cy="1490565"/>
          </a:xfrm>
          <a:custGeom>
            <a:avLst/>
            <a:gdLst>
              <a:gd name="connsiteX0" fmla="*/ 0 w 1944216"/>
              <a:gd name="connsiteY0" fmla="*/ 750093 h 1500186"/>
              <a:gd name="connsiteX1" fmla="*/ 972108 w 1944216"/>
              <a:gd name="connsiteY1" fmla="*/ 0 h 1500186"/>
              <a:gd name="connsiteX2" fmla="*/ 1944216 w 1944216"/>
              <a:gd name="connsiteY2" fmla="*/ 750093 h 1500186"/>
              <a:gd name="connsiteX3" fmla="*/ 972108 w 1944216"/>
              <a:gd name="connsiteY3" fmla="*/ 1500186 h 1500186"/>
              <a:gd name="connsiteX4" fmla="*/ 0 w 1944216"/>
              <a:gd name="connsiteY4" fmla="*/ 750093 h 1500186"/>
              <a:gd name="connsiteX0" fmla="*/ 0 w 1991961"/>
              <a:gd name="connsiteY0" fmla="*/ 750093 h 1535512"/>
              <a:gd name="connsiteX1" fmla="*/ 972108 w 1991961"/>
              <a:gd name="connsiteY1" fmla="*/ 0 h 1535512"/>
              <a:gd name="connsiteX2" fmla="*/ 1944216 w 1991961"/>
              <a:gd name="connsiteY2" fmla="*/ 750093 h 1535512"/>
              <a:gd name="connsiteX3" fmla="*/ 1802944 w 1991961"/>
              <a:gd name="connsiteY3" fmla="*/ 1345724 h 1535512"/>
              <a:gd name="connsiteX4" fmla="*/ 972108 w 1991961"/>
              <a:gd name="connsiteY4" fmla="*/ 1500186 h 1535512"/>
              <a:gd name="connsiteX5" fmla="*/ 0 w 1991961"/>
              <a:gd name="connsiteY5" fmla="*/ 750093 h 1535512"/>
              <a:gd name="connsiteX0" fmla="*/ 0 w 1984025"/>
              <a:gd name="connsiteY0" fmla="*/ 750093 h 1553968"/>
              <a:gd name="connsiteX1" fmla="*/ 972108 w 1984025"/>
              <a:gd name="connsiteY1" fmla="*/ 0 h 1553968"/>
              <a:gd name="connsiteX2" fmla="*/ 1944216 w 1984025"/>
              <a:gd name="connsiteY2" fmla="*/ 750093 h 1553968"/>
              <a:gd name="connsiteX3" fmla="*/ 1802944 w 1984025"/>
              <a:gd name="connsiteY3" fmla="*/ 1345724 h 1553968"/>
              <a:gd name="connsiteX4" fmla="*/ 1249864 w 1984025"/>
              <a:gd name="connsiteY4" fmla="*/ 1477648 h 1553968"/>
              <a:gd name="connsiteX5" fmla="*/ 972108 w 1984025"/>
              <a:gd name="connsiteY5" fmla="*/ 1500186 h 1553968"/>
              <a:gd name="connsiteX6" fmla="*/ 0 w 1984025"/>
              <a:gd name="connsiteY6" fmla="*/ 750093 h 1553968"/>
              <a:gd name="connsiteX0" fmla="*/ 0 w 1984025"/>
              <a:gd name="connsiteY0" fmla="*/ 750093 h 1546648"/>
              <a:gd name="connsiteX1" fmla="*/ 972108 w 1984025"/>
              <a:gd name="connsiteY1" fmla="*/ 0 h 1546648"/>
              <a:gd name="connsiteX2" fmla="*/ 1944216 w 1984025"/>
              <a:gd name="connsiteY2" fmla="*/ 750093 h 1546648"/>
              <a:gd name="connsiteX3" fmla="*/ 1802944 w 1984025"/>
              <a:gd name="connsiteY3" fmla="*/ 1345724 h 1546648"/>
              <a:gd name="connsiteX4" fmla="*/ 1249864 w 1984025"/>
              <a:gd name="connsiteY4" fmla="*/ 1477648 h 1546648"/>
              <a:gd name="connsiteX5" fmla="*/ 1087304 w 1984025"/>
              <a:gd name="connsiteY5" fmla="*/ 1467488 h 1546648"/>
              <a:gd name="connsiteX6" fmla="*/ 972108 w 1984025"/>
              <a:gd name="connsiteY6" fmla="*/ 1500186 h 1546648"/>
              <a:gd name="connsiteX7" fmla="*/ 0 w 1984025"/>
              <a:gd name="connsiteY7" fmla="*/ 750093 h 1546648"/>
              <a:gd name="connsiteX0" fmla="*/ 11 w 1984036"/>
              <a:gd name="connsiteY0" fmla="*/ 750093 h 1495569"/>
              <a:gd name="connsiteX1" fmla="*/ 972119 w 1984036"/>
              <a:gd name="connsiteY1" fmla="*/ 0 h 1495569"/>
              <a:gd name="connsiteX2" fmla="*/ 1944227 w 1984036"/>
              <a:gd name="connsiteY2" fmla="*/ 750093 h 1495569"/>
              <a:gd name="connsiteX3" fmla="*/ 1802955 w 1984036"/>
              <a:gd name="connsiteY3" fmla="*/ 1345724 h 1495569"/>
              <a:gd name="connsiteX4" fmla="*/ 1249875 w 1984036"/>
              <a:gd name="connsiteY4" fmla="*/ 1477648 h 1495569"/>
              <a:gd name="connsiteX5" fmla="*/ 1087315 w 1984036"/>
              <a:gd name="connsiteY5" fmla="*/ 1467488 h 1495569"/>
              <a:gd name="connsiteX6" fmla="*/ 951799 w 1984036"/>
              <a:gd name="connsiteY6" fmla="*/ 1429066 h 1495569"/>
              <a:gd name="connsiteX7" fmla="*/ 11 w 1984036"/>
              <a:gd name="connsiteY7" fmla="*/ 750093 h 1495569"/>
              <a:gd name="connsiteX0" fmla="*/ 13 w 1984038"/>
              <a:gd name="connsiteY0" fmla="*/ 750093 h 1490565"/>
              <a:gd name="connsiteX1" fmla="*/ 972121 w 1984038"/>
              <a:gd name="connsiteY1" fmla="*/ 0 h 1490565"/>
              <a:gd name="connsiteX2" fmla="*/ 1944229 w 1984038"/>
              <a:gd name="connsiteY2" fmla="*/ 750093 h 1490565"/>
              <a:gd name="connsiteX3" fmla="*/ 1802957 w 1984038"/>
              <a:gd name="connsiteY3" fmla="*/ 1345724 h 1490565"/>
              <a:gd name="connsiteX4" fmla="*/ 1249877 w 1984038"/>
              <a:gd name="connsiteY4" fmla="*/ 1477648 h 1490565"/>
              <a:gd name="connsiteX5" fmla="*/ 1087317 w 1984038"/>
              <a:gd name="connsiteY5" fmla="*/ 1467488 h 1490565"/>
              <a:gd name="connsiteX6" fmla="*/ 951801 w 1984038"/>
              <a:gd name="connsiteY6" fmla="*/ 1429066 h 1490565"/>
              <a:gd name="connsiteX7" fmla="*/ 13 w 1984038"/>
              <a:gd name="connsiteY7" fmla="*/ 750093 h 149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4038" h="1490565">
                <a:moveTo>
                  <a:pt x="13" y="750093"/>
                </a:moveTo>
                <a:cubicBezTo>
                  <a:pt x="3400" y="511915"/>
                  <a:pt x="435241" y="0"/>
                  <a:pt x="972121" y="0"/>
                </a:cubicBezTo>
                <a:cubicBezTo>
                  <a:pt x="1509001" y="0"/>
                  <a:pt x="1836236" y="537659"/>
                  <a:pt x="1944229" y="750093"/>
                </a:cubicBezTo>
                <a:cubicBezTo>
                  <a:pt x="2052222" y="962527"/>
                  <a:pt x="1918682" y="1212612"/>
                  <a:pt x="1802957" y="1345724"/>
                </a:cubicBezTo>
                <a:cubicBezTo>
                  <a:pt x="1687232" y="1478837"/>
                  <a:pt x="1364070" y="1442114"/>
                  <a:pt x="1249877" y="1477648"/>
                </a:cubicBezTo>
                <a:cubicBezTo>
                  <a:pt x="1135684" y="1513182"/>
                  <a:pt x="1133610" y="1463732"/>
                  <a:pt x="1087317" y="1467488"/>
                </a:cubicBezTo>
                <a:cubicBezTo>
                  <a:pt x="1041024" y="1471244"/>
                  <a:pt x="1285418" y="1447032"/>
                  <a:pt x="951801" y="1429066"/>
                </a:cubicBezTo>
                <a:cubicBezTo>
                  <a:pt x="618184" y="1411100"/>
                  <a:pt x="-3374" y="988271"/>
                  <a:pt x="13" y="750093"/>
                </a:cubicBezTo>
                <a:close/>
              </a:path>
            </a:pathLst>
          </a:cu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0699A0F-D3D2-4EA8-AC34-6D0ED48CF0C0}"/>
              </a:ext>
            </a:extLst>
          </p:cNvPr>
          <p:cNvSpPr/>
          <p:nvPr/>
        </p:nvSpPr>
        <p:spPr>
          <a:xfrm>
            <a:off x="1631504" y="594426"/>
            <a:ext cx="8784963" cy="150018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La electrónica no es la categoría más vendida, sino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deporte y</a:t>
            </a:r>
            <a:r>
              <a:rPr lang="es-ES" sz="2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aire libre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30CF98-B6EB-463B-A886-16FAC8AA32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2" y="205016"/>
            <a:ext cx="864096" cy="8640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74547B7-A976-45A8-9F12-193DD3DB2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68498" y="1494061"/>
            <a:ext cx="864000" cy="86400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6746443-72D0-4061-9B72-A7B5CA58A7C9}"/>
              </a:ext>
            </a:extLst>
          </p:cNvPr>
          <p:cNvSpPr/>
          <p:nvPr/>
        </p:nvSpPr>
        <p:spPr>
          <a:xfrm>
            <a:off x="1778917" y="2780253"/>
            <a:ext cx="8784963" cy="150018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Parece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importante para la venta</a:t>
            </a:r>
            <a:r>
              <a:rPr lang="es-ES" sz="2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 un producto tenga muchas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reseñas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8680B56-9CA1-421D-B123-EC26F42DD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95" y="2390843"/>
            <a:ext cx="864096" cy="86409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1EF5713-00C9-4AE5-A709-7A2A0F28B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15911" y="3679888"/>
            <a:ext cx="864000" cy="864000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43F324A-9CFD-463A-B8DE-8E2182995445}"/>
              </a:ext>
            </a:extLst>
          </p:cNvPr>
          <p:cNvSpPr/>
          <p:nvPr/>
        </p:nvSpPr>
        <p:spPr>
          <a:xfrm>
            <a:off x="1881009" y="4813354"/>
            <a:ext cx="8784963" cy="150018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47BAA22-FC85-4727-9219-9E2E766D7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50" y="4422057"/>
            <a:ext cx="864096" cy="86409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D6368D6-F5C9-4F5D-AB9F-635E5114F0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46566" y="5711102"/>
            <a:ext cx="864000" cy="864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331C80-FE9A-4E7B-A212-80D903556238}"/>
              </a:ext>
            </a:extLst>
          </p:cNvPr>
          <p:cNvSpPr txBox="1"/>
          <p:nvPr/>
        </p:nvSpPr>
        <p:spPr>
          <a:xfrm>
            <a:off x="2940795" y="5224701"/>
            <a:ext cx="65403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Los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videojuegos</a:t>
            </a:r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no pertenecen a la categoría Electrónica en Amazon y su venta tampoco es de las más grandes.</a:t>
            </a:r>
          </a:p>
        </p:txBody>
      </p:sp>
    </p:spTree>
    <p:extLst>
      <p:ext uri="{BB962C8B-B14F-4D97-AF65-F5344CB8AC3E}">
        <p14:creationId xmlns:p14="http://schemas.microsoft.com/office/powerpoint/2010/main" val="3516284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7956C5E-718E-4203-BB16-03A4A3673C6B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24.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A14010-D988-46C5-9CB7-1BC8CE129668}"/>
              </a:ext>
            </a:extLst>
          </p:cNvPr>
          <p:cNvSpPr/>
          <p:nvPr/>
        </p:nvSpPr>
        <p:spPr>
          <a:xfrm>
            <a:off x="10200443" y="5349871"/>
            <a:ext cx="1984038" cy="1490565"/>
          </a:xfrm>
          <a:custGeom>
            <a:avLst/>
            <a:gdLst>
              <a:gd name="connsiteX0" fmla="*/ 0 w 1944216"/>
              <a:gd name="connsiteY0" fmla="*/ 750093 h 1500186"/>
              <a:gd name="connsiteX1" fmla="*/ 972108 w 1944216"/>
              <a:gd name="connsiteY1" fmla="*/ 0 h 1500186"/>
              <a:gd name="connsiteX2" fmla="*/ 1944216 w 1944216"/>
              <a:gd name="connsiteY2" fmla="*/ 750093 h 1500186"/>
              <a:gd name="connsiteX3" fmla="*/ 972108 w 1944216"/>
              <a:gd name="connsiteY3" fmla="*/ 1500186 h 1500186"/>
              <a:gd name="connsiteX4" fmla="*/ 0 w 1944216"/>
              <a:gd name="connsiteY4" fmla="*/ 750093 h 1500186"/>
              <a:gd name="connsiteX0" fmla="*/ 0 w 1991961"/>
              <a:gd name="connsiteY0" fmla="*/ 750093 h 1535512"/>
              <a:gd name="connsiteX1" fmla="*/ 972108 w 1991961"/>
              <a:gd name="connsiteY1" fmla="*/ 0 h 1535512"/>
              <a:gd name="connsiteX2" fmla="*/ 1944216 w 1991961"/>
              <a:gd name="connsiteY2" fmla="*/ 750093 h 1535512"/>
              <a:gd name="connsiteX3" fmla="*/ 1802944 w 1991961"/>
              <a:gd name="connsiteY3" fmla="*/ 1345724 h 1535512"/>
              <a:gd name="connsiteX4" fmla="*/ 972108 w 1991961"/>
              <a:gd name="connsiteY4" fmla="*/ 1500186 h 1535512"/>
              <a:gd name="connsiteX5" fmla="*/ 0 w 1991961"/>
              <a:gd name="connsiteY5" fmla="*/ 750093 h 1535512"/>
              <a:gd name="connsiteX0" fmla="*/ 0 w 1984025"/>
              <a:gd name="connsiteY0" fmla="*/ 750093 h 1553968"/>
              <a:gd name="connsiteX1" fmla="*/ 972108 w 1984025"/>
              <a:gd name="connsiteY1" fmla="*/ 0 h 1553968"/>
              <a:gd name="connsiteX2" fmla="*/ 1944216 w 1984025"/>
              <a:gd name="connsiteY2" fmla="*/ 750093 h 1553968"/>
              <a:gd name="connsiteX3" fmla="*/ 1802944 w 1984025"/>
              <a:gd name="connsiteY3" fmla="*/ 1345724 h 1553968"/>
              <a:gd name="connsiteX4" fmla="*/ 1249864 w 1984025"/>
              <a:gd name="connsiteY4" fmla="*/ 1477648 h 1553968"/>
              <a:gd name="connsiteX5" fmla="*/ 972108 w 1984025"/>
              <a:gd name="connsiteY5" fmla="*/ 1500186 h 1553968"/>
              <a:gd name="connsiteX6" fmla="*/ 0 w 1984025"/>
              <a:gd name="connsiteY6" fmla="*/ 750093 h 1553968"/>
              <a:gd name="connsiteX0" fmla="*/ 0 w 1984025"/>
              <a:gd name="connsiteY0" fmla="*/ 750093 h 1546648"/>
              <a:gd name="connsiteX1" fmla="*/ 972108 w 1984025"/>
              <a:gd name="connsiteY1" fmla="*/ 0 h 1546648"/>
              <a:gd name="connsiteX2" fmla="*/ 1944216 w 1984025"/>
              <a:gd name="connsiteY2" fmla="*/ 750093 h 1546648"/>
              <a:gd name="connsiteX3" fmla="*/ 1802944 w 1984025"/>
              <a:gd name="connsiteY3" fmla="*/ 1345724 h 1546648"/>
              <a:gd name="connsiteX4" fmla="*/ 1249864 w 1984025"/>
              <a:gd name="connsiteY4" fmla="*/ 1477648 h 1546648"/>
              <a:gd name="connsiteX5" fmla="*/ 1087304 w 1984025"/>
              <a:gd name="connsiteY5" fmla="*/ 1467488 h 1546648"/>
              <a:gd name="connsiteX6" fmla="*/ 972108 w 1984025"/>
              <a:gd name="connsiteY6" fmla="*/ 1500186 h 1546648"/>
              <a:gd name="connsiteX7" fmla="*/ 0 w 1984025"/>
              <a:gd name="connsiteY7" fmla="*/ 750093 h 1546648"/>
              <a:gd name="connsiteX0" fmla="*/ 11 w 1984036"/>
              <a:gd name="connsiteY0" fmla="*/ 750093 h 1495569"/>
              <a:gd name="connsiteX1" fmla="*/ 972119 w 1984036"/>
              <a:gd name="connsiteY1" fmla="*/ 0 h 1495569"/>
              <a:gd name="connsiteX2" fmla="*/ 1944227 w 1984036"/>
              <a:gd name="connsiteY2" fmla="*/ 750093 h 1495569"/>
              <a:gd name="connsiteX3" fmla="*/ 1802955 w 1984036"/>
              <a:gd name="connsiteY3" fmla="*/ 1345724 h 1495569"/>
              <a:gd name="connsiteX4" fmla="*/ 1249875 w 1984036"/>
              <a:gd name="connsiteY4" fmla="*/ 1477648 h 1495569"/>
              <a:gd name="connsiteX5" fmla="*/ 1087315 w 1984036"/>
              <a:gd name="connsiteY5" fmla="*/ 1467488 h 1495569"/>
              <a:gd name="connsiteX6" fmla="*/ 951799 w 1984036"/>
              <a:gd name="connsiteY6" fmla="*/ 1429066 h 1495569"/>
              <a:gd name="connsiteX7" fmla="*/ 11 w 1984036"/>
              <a:gd name="connsiteY7" fmla="*/ 750093 h 1495569"/>
              <a:gd name="connsiteX0" fmla="*/ 13 w 1984038"/>
              <a:gd name="connsiteY0" fmla="*/ 750093 h 1490565"/>
              <a:gd name="connsiteX1" fmla="*/ 972121 w 1984038"/>
              <a:gd name="connsiteY1" fmla="*/ 0 h 1490565"/>
              <a:gd name="connsiteX2" fmla="*/ 1944229 w 1984038"/>
              <a:gd name="connsiteY2" fmla="*/ 750093 h 1490565"/>
              <a:gd name="connsiteX3" fmla="*/ 1802957 w 1984038"/>
              <a:gd name="connsiteY3" fmla="*/ 1345724 h 1490565"/>
              <a:gd name="connsiteX4" fmla="*/ 1249877 w 1984038"/>
              <a:gd name="connsiteY4" fmla="*/ 1477648 h 1490565"/>
              <a:gd name="connsiteX5" fmla="*/ 1087317 w 1984038"/>
              <a:gd name="connsiteY5" fmla="*/ 1467488 h 1490565"/>
              <a:gd name="connsiteX6" fmla="*/ 951801 w 1984038"/>
              <a:gd name="connsiteY6" fmla="*/ 1429066 h 1490565"/>
              <a:gd name="connsiteX7" fmla="*/ 13 w 1984038"/>
              <a:gd name="connsiteY7" fmla="*/ 750093 h 149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4038" h="1490565">
                <a:moveTo>
                  <a:pt x="13" y="750093"/>
                </a:moveTo>
                <a:cubicBezTo>
                  <a:pt x="3400" y="511915"/>
                  <a:pt x="435241" y="0"/>
                  <a:pt x="972121" y="0"/>
                </a:cubicBezTo>
                <a:cubicBezTo>
                  <a:pt x="1509001" y="0"/>
                  <a:pt x="1836236" y="537659"/>
                  <a:pt x="1944229" y="750093"/>
                </a:cubicBezTo>
                <a:cubicBezTo>
                  <a:pt x="2052222" y="962527"/>
                  <a:pt x="1918682" y="1212612"/>
                  <a:pt x="1802957" y="1345724"/>
                </a:cubicBezTo>
                <a:cubicBezTo>
                  <a:pt x="1687232" y="1478837"/>
                  <a:pt x="1364070" y="1442114"/>
                  <a:pt x="1249877" y="1477648"/>
                </a:cubicBezTo>
                <a:cubicBezTo>
                  <a:pt x="1135684" y="1513182"/>
                  <a:pt x="1133610" y="1463732"/>
                  <a:pt x="1087317" y="1467488"/>
                </a:cubicBezTo>
                <a:cubicBezTo>
                  <a:pt x="1041024" y="1471244"/>
                  <a:pt x="1285418" y="1447032"/>
                  <a:pt x="951801" y="1429066"/>
                </a:cubicBezTo>
                <a:cubicBezTo>
                  <a:pt x="618184" y="1411100"/>
                  <a:pt x="-3374" y="988271"/>
                  <a:pt x="13" y="750093"/>
                </a:cubicBezTo>
                <a:close/>
              </a:path>
            </a:pathLst>
          </a:cu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0699A0F-D3D2-4EA8-AC34-6D0ED48CF0C0}"/>
              </a:ext>
            </a:extLst>
          </p:cNvPr>
          <p:cNvSpPr/>
          <p:nvPr/>
        </p:nvSpPr>
        <p:spPr>
          <a:xfrm>
            <a:off x="1631504" y="594426"/>
            <a:ext cx="8784963" cy="150018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Las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5 plataformas 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más vendidas abarcan más del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50% de la venta </a:t>
            </a:r>
            <a:endParaRPr lang="es-ES" sz="2200" b="1" dirty="0">
              <a:solidFill>
                <a:srgbClr val="6C7D8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física de videojuegos.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30CF98-B6EB-463B-A886-16FAC8AA32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2" y="205016"/>
            <a:ext cx="864096" cy="8640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74547B7-A976-45A8-9F12-193DD3DB2A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68498" y="1494061"/>
            <a:ext cx="864000" cy="86400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6746443-72D0-4061-9B72-A7B5CA58A7C9}"/>
              </a:ext>
            </a:extLst>
          </p:cNvPr>
          <p:cNvSpPr/>
          <p:nvPr/>
        </p:nvSpPr>
        <p:spPr>
          <a:xfrm>
            <a:off x="1778917" y="2780253"/>
            <a:ext cx="8784963" cy="150018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pesar de que el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videojuego</a:t>
            </a:r>
            <a:r>
              <a:rPr lang="es-ES" sz="2000" dirty="0"/>
              <a:t>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más vendido 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 todo el mundo es de la </a:t>
            </a:r>
          </a:p>
          <a:p>
            <a:pPr algn="ctr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Wii, esta no es la plataforma que más videojuegos vende.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8680B56-9CA1-421D-B123-EC26F42DD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95" y="2390843"/>
            <a:ext cx="864096" cy="86409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1EF5713-00C9-4AE5-A709-7A2A0F28B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15911" y="3679888"/>
            <a:ext cx="864000" cy="864000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43F324A-9CFD-463A-B8DE-8E2182995445}"/>
              </a:ext>
            </a:extLst>
          </p:cNvPr>
          <p:cNvSpPr/>
          <p:nvPr/>
        </p:nvSpPr>
        <p:spPr>
          <a:xfrm>
            <a:off x="1881009" y="4813354"/>
            <a:ext cx="8784963" cy="150018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47BAA22-FC85-4727-9219-9E2E766D7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50" y="4422057"/>
            <a:ext cx="864096" cy="86409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D6368D6-F5C9-4F5D-AB9F-635E5114F0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46566" y="5711102"/>
            <a:ext cx="864000" cy="864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331C80-FE9A-4E7B-A212-80D903556238}"/>
              </a:ext>
            </a:extLst>
          </p:cNvPr>
          <p:cNvSpPr txBox="1"/>
          <p:nvPr/>
        </p:nvSpPr>
        <p:spPr>
          <a:xfrm>
            <a:off x="2940795" y="5224701"/>
            <a:ext cx="65403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evolución</a:t>
            </a:r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de la venta de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videojuegos</a:t>
            </a:r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en forma física tiene una tendencia descendente en los últimos años.</a:t>
            </a:r>
          </a:p>
        </p:txBody>
      </p:sp>
    </p:spTree>
    <p:extLst>
      <p:ext uri="{BB962C8B-B14F-4D97-AF65-F5344CB8AC3E}">
        <p14:creationId xmlns:p14="http://schemas.microsoft.com/office/powerpoint/2010/main" val="178974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03.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313FF7E-5254-485C-95AA-7D66E840F96B}"/>
              </a:ext>
            </a:extLst>
          </p:cNvPr>
          <p:cNvSpPr/>
          <p:nvPr/>
        </p:nvSpPr>
        <p:spPr>
          <a:xfrm>
            <a:off x="5440027" y="1199947"/>
            <a:ext cx="5256584" cy="655544"/>
          </a:xfrm>
          <a:prstGeom prst="roundRect">
            <a:avLst/>
          </a:prstGeom>
          <a:solidFill>
            <a:srgbClr val="E5E4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8A48971-297E-4156-80FB-6B74946729CD}"/>
              </a:ext>
            </a:extLst>
          </p:cNvPr>
          <p:cNvSpPr/>
          <p:nvPr/>
        </p:nvSpPr>
        <p:spPr>
          <a:xfrm>
            <a:off x="1011508" y="1855491"/>
            <a:ext cx="864096" cy="864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A0BAF31-E6E7-4976-9E47-8A077A7E58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4" y="2047826"/>
            <a:ext cx="913264" cy="511428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9660306E-1737-4550-961E-0E96EAEBBB3E}"/>
              </a:ext>
            </a:extLst>
          </p:cNvPr>
          <p:cNvSpPr/>
          <p:nvPr/>
        </p:nvSpPr>
        <p:spPr>
          <a:xfrm>
            <a:off x="5730992" y="1432398"/>
            <a:ext cx="252000" cy="252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48F6A02-EA45-4433-B1B6-4B5B1F2D7810}"/>
              </a:ext>
            </a:extLst>
          </p:cNvPr>
          <p:cNvSpPr txBox="1"/>
          <p:nvPr/>
        </p:nvSpPr>
        <p:spPr>
          <a:xfrm>
            <a:off x="6061127" y="1352866"/>
            <a:ext cx="502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</a:rPr>
              <a:t>¿Cuál es la categoría más vendida? ¿Y la que menos?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AE017D5-E3D5-4088-966A-08791CDA2B34}"/>
              </a:ext>
            </a:extLst>
          </p:cNvPr>
          <p:cNvSpPr/>
          <p:nvPr/>
        </p:nvSpPr>
        <p:spPr>
          <a:xfrm>
            <a:off x="5440027" y="2159821"/>
            <a:ext cx="5256584" cy="655544"/>
          </a:xfrm>
          <a:prstGeom prst="roundRect">
            <a:avLst/>
          </a:prstGeom>
          <a:solidFill>
            <a:srgbClr val="E5E4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C97F7E9-35D8-414B-B5FB-6B683121937B}"/>
              </a:ext>
            </a:extLst>
          </p:cNvPr>
          <p:cNvSpPr/>
          <p:nvPr/>
        </p:nvSpPr>
        <p:spPr>
          <a:xfrm>
            <a:off x="5730992" y="2392272"/>
            <a:ext cx="252000" cy="252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394004D-81B3-45CD-885F-9C8B6D571760}"/>
              </a:ext>
            </a:extLst>
          </p:cNvPr>
          <p:cNvSpPr txBox="1"/>
          <p:nvPr/>
        </p:nvSpPr>
        <p:spPr>
          <a:xfrm>
            <a:off x="6061127" y="2312740"/>
            <a:ext cx="502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</a:rPr>
              <a:t>¿En qué puesto está la electrónica?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C966A99-04DA-4F2B-A23E-E376987B1747}"/>
              </a:ext>
            </a:extLst>
          </p:cNvPr>
          <p:cNvSpPr/>
          <p:nvPr/>
        </p:nvSpPr>
        <p:spPr>
          <a:xfrm>
            <a:off x="5440027" y="3119935"/>
            <a:ext cx="5256584" cy="655544"/>
          </a:xfrm>
          <a:prstGeom prst="roundRect">
            <a:avLst/>
          </a:prstGeom>
          <a:solidFill>
            <a:srgbClr val="E5E4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C2FFCCA-127B-43FF-AFF2-B816963AAB87}"/>
              </a:ext>
            </a:extLst>
          </p:cNvPr>
          <p:cNvSpPr/>
          <p:nvPr/>
        </p:nvSpPr>
        <p:spPr>
          <a:xfrm>
            <a:off x="5730992" y="3352386"/>
            <a:ext cx="252000" cy="252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8B8E598-278C-4D38-8A38-42916B9C2B30}"/>
              </a:ext>
            </a:extLst>
          </p:cNvPr>
          <p:cNvSpPr txBox="1"/>
          <p:nvPr/>
        </p:nvSpPr>
        <p:spPr>
          <a:xfrm>
            <a:off x="6108992" y="3165877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</a:rPr>
              <a:t>¿El número de reviews influye en la venta?</a:t>
            </a:r>
          </a:p>
          <a:p>
            <a:r>
              <a:rPr lang="es-ES" sz="1600" dirty="0">
                <a:solidFill>
                  <a:srgbClr val="3D4248"/>
                </a:solidFill>
              </a:rPr>
              <a:t>¿Y el rating? ¿Y el precio?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884239B8-1589-49F8-A800-8554EC4E57EC}"/>
              </a:ext>
            </a:extLst>
          </p:cNvPr>
          <p:cNvSpPr/>
          <p:nvPr/>
        </p:nvSpPr>
        <p:spPr>
          <a:xfrm>
            <a:off x="5457539" y="4085217"/>
            <a:ext cx="5256584" cy="655544"/>
          </a:xfrm>
          <a:prstGeom prst="roundRect">
            <a:avLst/>
          </a:prstGeom>
          <a:solidFill>
            <a:srgbClr val="E5E4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E4A9EDD-53E6-4947-8241-579AAF1F24B5}"/>
              </a:ext>
            </a:extLst>
          </p:cNvPr>
          <p:cNvSpPr/>
          <p:nvPr/>
        </p:nvSpPr>
        <p:spPr>
          <a:xfrm>
            <a:off x="5748504" y="4317668"/>
            <a:ext cx="252000" cy="252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E898EED-9F73-4E44-A1C7-4919C1257A67}"/>
              </a:ext>
            </a:extLst>
          </p:cNvPr>
          <p:cNvSpPr txBox="1"/>
          <p:nvPr/>
        </p:nvSpPr>
        <p:spPr>
          <a:xfrm>
            <a:off x="6126504" y="4131159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</a:rPr>
              <a:t>Dentro de la electrónica, ¿qué objeto es el más vendido? ¿Y el que menos?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255A190-1D5A-4A21-B2AE-1B34792A5EDB}"/>
              </a:ext>
            </a:extLst>
          </p:cNvPr>
          <p:cNvSpPr/>
          <p:nvPr/>
        </p:nvSpPr>
        <p:spPr>
          <a:xfrm>
            <a:off x="5457539" y="4958103"/>
            <a:ext cx="5256584" cy="655544"/>
          </a:xfrm>
          <a:prstGeom prst="roundRect">
            <a:avLst/>
          </a:prstGeom>
          <a:solidFill>
            <a:srgbClr val="E5E4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0CB54C6-E42E-4E87-A62B-2BBC0B1E8243}"/>
              </a:ext>
            </a:extLst>
          </p:cNvPr>
          <p:cNvSpPr/>
          <p:nvPr/>
        </p:nvSpPr>
        <p:spPr>
          <a:xfrm>
            <a:off x="5748504" y="5190554"/>
            <a:ext cx="252000" cy="252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24CFF6F-D31C-4F29-9A55-3A512A759BE0}"/>
              </a:ext>
            </a:extLst>
          </p:cNvPr>
          <p:cNvSpPr txBox="1"/>
          <p:nvPr/>
        </p:nvSpPr>
        <p:spPr>
          <a:xfrm>
            <a:off x="6078639" y="5111022"/>
            <a:ext cx="502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</a:rPr>
              <a:t>¿En qué puesto están los videojuegos?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D55497F-4405-4918-B092-676D4061F609}"/>
              </a:ext>
            </a:extLst>
          </p:cNvPr>
          <p:cNvSpPr txBox="1"/>
          <p:nvPr/>
        </p:nvSpPr>
        <p:spPr>
          <a:xfrm>
            <a:off x="953336" y="2972875"/>
            <a:ext cx="4084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PREGUNTAS</a:t>
            </a:r>
            <a:r>
              <a:rPr lang="es-ES" sz="48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AMAZON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7E77A56-C3A3-4DC1-88D9-801E450279B2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</p:spTree>
    <p:extLst>
      <p:ext uri="{BB962C8B-B14F-4D97-AF65-F5344CB8AC3E}">
        <p14:creationId xmlns:p14="http://schemas.microsoft.com/office/powerpoint/2010/main" val="1720659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77174605-4DA1-42F2-B1D6-3F106A7D0A23}"/>
              </a:ext>
            </a:extLst>
          </p:cNvPr>
          <p:cNvSpPr txBox="1"/>
          <p:nvPr/>
        </p:nvSpPr>
        <p:spPr>
          <a:xfrm>
            <a:off x="717848" y="5532613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25.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66A94-9278-4ED9-99A2-36C85FF062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99" y="2060848"/>
            <a:ext cx="4919482" cy="445008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6C7D8E"/>
                </a:solidFill>
              </a:rPr>
              <a:t>Tiempo</a:t>
            </a:r>
            <a:r>
              <a:rPr lang="en-US" dirty="0"/>
              <a:t> necesitado para cada parte del proyecto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EEDD7AD-B7A7-4300-B644-9F2C4FC312DD}"/>
              </a:ext>
            </a:extLst>
          </p:cNvPr>
          <p:cNvSpPr txBox="1"/>
          <p:nvPr/>
        </p:nvSpPr>
        <p:spPr>
          <a:xfrm>
            <a:off x="7504084" y="3313510"/>
            <a:ext cx="1296144" cy="369332"/>
          </a:xfrm>
          <a:prstGeom prst="rect">
            <a:avLst/>
          </a:prstGeom>
          <a:solidFill>
            <a:srgbClr val="3D4248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Búsqueda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807AAA-65F1-4EEC-B68A-DA493147A9CE}"/>
              </a:ext>
            </a:extLst>
          </p:cNvPr>
          <p:cNvSpPr txBox="1"/>
          <p:nvPr/>
        </p:nvSpPr>
        <p:spPr>
          <a:xfrm>
            <a:off x="6744072" y="5867980"/>
            <a:ext cx="1664567" cy="369332"/>
          </a:xfrm>
          <a:prstGeom prst="rect">
            <a:avLst/>
          </a:prstGeom>
          <a:solidFill>
            <a:srgbClr val="3D4248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Visualización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4C9840-CE68-4D29-A2ED-DF526F280E38}"/>
              </a:ext>
            </a:extLst>
          </p:cNvPr>
          <p:cNvSpPr txBox="1"/>
          <p:nvPr/>
        </p:nvSpPr>
        <p:spPr>
          <a:xfrm>
            <a:off x="2855640" y="4005064"/>
            <a:ext cx="1440160" cy="646331"/>
          </a:xfrm>
          <a:prstGeom prst="rect">
            <a:avLst/>
          </a:prstGeom>
          <a:solidFill>
            <a:srgbClr val="3D4248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</a:t>
            </a:r>
            <a:r>
              <a:rPr lang="es-E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Mining</a:t>
            </a:r>
            <a:endParaRPr lang="es-ES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1A623F3-15AC-4A7C-909E-FFD120E07D83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E005A5-4AAD-44C9-B38F-5983F6D19112}"/>
              </a:ext>
            </a:extLst>
          </p:cNvPr>
          <p:cNvSpPr txBox="1"/>
          <p:nvPr/>
        </p:nvSpPr>
        <p:spPr>
          <a:xfrm>
            <a:off x="4512889" y="2001617"/>
            <a:ext cx="2951263" cy="369332"/>
          </a:xfrm>
          <a:prstGeom prst="rect">
            <a:avLst/>
          </a:prstGeom>
          <a:solidFill>
            <a:srgbClr val="3D4248"/>
          </a:solidFill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05E6E4-CF8D-422D-9791-00095381C44E}"/>
              </a:ext>
            </a:extLst>
          </p:cNvPr>
          <p:cNvSpPr txBox="1"/>
          <p:nvPr/>
        </p:nvSpPr>
        <p:spPr>
          <a:xfrm>
            <a:off x="6382828" y="2118975"/>
            <a:ext cx="1296144" cy="646331"/>
          </a:xfrm>
          <a:prstGeom prst="rect">
            <a:avLst/>
          </a:prstGeom>
          <a:solidFill>
            <a:srgbClr val="3D424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Recoger los Datos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06C0AFE-6EFA-4D37-9F43-2934D2E18B11}"/>
              </a:ext>
            </a:extLst>
          </p:cNvPr>
          <p:cNvSpPr/>
          <p:nvPr/>
        </p:nvSpPr>
        <p:spPr>
          <a:xfrm>
            <a:off x="4367808" y="2741108"/>
            <a:ext cx="3240360" cy="328017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3F98A5C-F549-4BED-84AD-AF4E4EACC3E4}"/>
              </a:ext>
            </a:extLst>
          </p:cNvPr>
          <p:cNvSpPr txBox="1"/>
          <p:nvPr/>
        </p:nvSpPr>
        <p:spPr>
          <a:xfrm>
            <a:off x="3584103" y="2132856"/>
            <a:ext cx="1863825" cy="646331"/>
          </a:xfrm>
          <a:prstGeom prst="rect">
            <a:avLst/>
          </a:prstGeom>
          <a:solidFill>
            <a:srgbClr val="3D4248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 </a:t>
            </a:r>
            <a:r>
              <a:rPr lang="es-ES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Wrangling</a:t>
            </a:r>
            <a:endParaRPr lang="es-ES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247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¿Cómo se podría </a:t>
            </a:r>
            <a:r>
              <a:rPr lang="en-US" dirty="0">
                <a:solidFill>
                  <a:srgbClr val="6C7D8E"/>
                </a:solidFill>
              </a:rPr>
              <a:t>mejorar</a:t>
            </a:r>
            <a:r>
              <a:rPr lang="en-US" dirty="0"/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7174605-4DA1-42F2-B1D6-3F106A7D0A23}"/>
              </a:ext>
            </a:extLst>
          </p:cNvPr>
          <p:cNvSpPr txBox="1"/>
          <p:nvPr/>
        </p:nvSpPr>
        <p:spPr>
          <a:xfrm>
            <a:off x="717848" y="5532613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26.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1A623F3-15AC-4A7C-909E-FFD120E07D83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6D7B5A-CBC1-4C2B-9964-7DE4ECEAE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62" y="2558634"/>
            <a:ext cx="1512168" cy="15121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8E59A2C-2A9E-47C5-B1A8-7CB355FDCD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668" y="2564904"/>
            <a:ext cx="1505898" cy="150589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7CB440C5-44F2-4939-97B2-F3938330B3B2}"/>
              </a:ext>
            </a:extLst>
          </p:cNvPr>
          <p:cNvSpPr txBox="1"/>
          <p:nvPr/>
        </p:nvSpPr>
        <p:spPr>
          <a:xfrm>
            <a:off x="4535259" y="4298687"/>
            <a:ext cx="25901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Hacer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nuevas funciones</a:t>
            </a:r>
            <a:r>
              <a:rPr lang="es-ES" sz="2000" b="1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para poder sintetizar más el código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B63AC68-2FA8-4C0B-A79B-CB91FE92A088}"/>
              </a:ext>
            </a:extLst>
          </p:cNvPr>
          <p:cNvSpPr txBox="1"/>
          <p:nvPr/>
        </p:nvSpPr>
        <p:spPr>
          <a:xfrm>
            <a:off x="945506" y="4292417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Hacer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scraping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para sacar los valores de los </a:t>
            </a:r>
            <a:r>
              <a:rPr lang="es-ES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null</a:t>
            </a:r>
            <a:endParaRPr lang="es-ES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7957FBE-A961-4A9D-B20A-A12D06768F9E}"/>
              </a:ext>
            </a:extLst>
          </p:cNvPr>
          <p:cNvSpPr txBox="1"/>
          <p:nvPr/>
        </p:nvSpPr>
        <p:spPr>
          <a:xfrm>
            <a:off x="8509476" y="4298687"/>
            <a:ext cx="252028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Añadir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nuevos datos</a:t>
            </a:r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sobre la venta online de videojuegos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9A70F5-CD9D-44E9-9B6E-F17DBA793B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157" y="2564904"/>
            <a:ext cx="1505898" cy="150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24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1B7ADC1E-242D-4AF3-B28E-7F782688D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38" y="4051113"/>
            <a:ext cx="356400" cy="3564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4CC7E9B-65C0-4539-9F98-24258FBCD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38" y="4666411"/>
            <a:ext cx="357062" cy="357062"/>
          </a:xfrm>
          <a:prstGeom prst="rect">
            <a:avLst/>
          </a:prstGeom>
        </p:spPr>
      </p:pic>
      <p:grpSp>
        <p:nvGrpSpPr>
          <p:cNvPr id="6" name="Group 23">
            <a:extLst>
              <a:ext uri="{FF2B5EF4-FFF2-40B4-BE49-F238E27FC236}">
                <a16:creationId xmlns:a16="http://schemas.microsoft.com/office/drawing/2014/main" id="{E038CFDB-48EA-42F2-895B-D0B77834D1AE}"/>
              </a:ext>
            </a:extLst>
          </p:cNvPr>
          <p:cNvGrpSpPr/>
          <p:nvPr/>
        </p:nvGrpSpPr>
        <p:grpSpPr>
          <a:xfrm>
            <a:off x="2612737" y="2185723"/>
            <a:ext cx="6966526" cy="1291828"/>
            <a:chOff x="2148051" y="2137172"/>
            <a:chExt cx="6966526" cy="1291828"/>
          </a:xfrm>
        </p:grpSpPr>
        <p:grpSp>
          <p:nvGrpSpPr>
            <p:cNvPr id="7" name="Group 24">
              <a:extLst>
                <a:ext uri="{FF2B5EF4-FFF2-40B4-BE49-F238E27FC236}">
                  <a16:creationId xmlns:a16="http://schemas.microsoft.com/office/drawing/2014/main" id="{BD04CAF8-13EB-4757-A46B-9975CC9C22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14" name="Rectangle 31">
                <a:extLst>
                  <a:ext uri="{FF2B5EF4-FFF2-40B4-BE49-F238E27FC236}">
                    <a16:creationId xmlns:a16="http://schemas.microsoft.com/office/drawing/2014/main" id="{6A3EA7C1-000A-418F-9CEF-FDC5DB210C44}"/>
                  </a:ext>
                </a:extLst>
              </p:cNvPr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rgbClr val="6C7D8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C7D8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5ABE3E48-3F63-4BCE-8A0B-AEE56CFC098D}"/>
                  </a:ext>
                </a:extLst>
              </p:cNvPr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22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33">
                <a:extLst>
                  <a:ext uri="{FF2B5EF4-FFF2-40B4-BE49-F238E27FC236}">
                    <a16:creationId xmlns:a16="http://schemas.microsoft.com/office/drawing/2014/main" id="{F0B4496B-5E4B-4DC3-BC38-E3F3E7408ACF}"/>
                  </a:ext>
                </a:extLst>
              </p:cNvPr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2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25">
              <a:extLst>
                <a:ext uri="{FF2B5EF4-FFF2-40B4-BE49-F238E27FC236}">
                  <a16:creationId xmlns:a16="http://schemas.microsoft.com/office/drawing/2014/main" id="{769A7986-B8E2-4379-831D-1705900DF0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11" name="Rectangle 28">
                <a:extLst>
                  <a:ext uri="{FF2B5EF4-FFF2-40B4-BE49-F238E27FC236}">
                    <a16:creationId xmlns:a16="http://schemas.microsoft.com/office/drawing/2014/main" id="{C05E67DE-F074-438B-9A1E-091AA81EE3B1}"/>
                  </a:ext>
                </a:extLst>
              </p:cNvPr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rgbClr val="6C7D8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22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29">
                <a:extLst>
                  <a:ext uri="{FF2B5EF4-FFF2-40B4-BE49-F238E27FC236}">
                    <a16:creationId xmlns:a16="http://schemas.microsoft.com/office/drawing/2014/main" id="{9DD4CE0B-F92E-4BC1-AD56-0A220C1681E5}"/>
                  </a:ext>
                </a:extLst>
              </p:cNvPr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22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32E371A-44C8-4891-83FE-D025AEA3D9DD}"/>
                  </a:ext>
                </a:extLst>
              </p:cNvPr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22E3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" name="Freeform: Shape 26">
              <a:extLst>
                <a:ext uri="{FF2B5EF4-FFF2-40B4-BE49-F238E27FC236}">
                  <a16:creationId xmlns:a16="http://schemas.microsoft.com/office/drawing/2014/main" id="{81AFD207-BED6-4520-AB7F-48074F782926}"/>
                </a:ext>
              </a:extLst>
            </p:cNvPr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22E3E"/>
                </a:solidFill>
              </a:endParaRPr>
            </a:p>
          </p:txBody>
        </p:sp>
        <p:sp>
          <p:nvSpPr>
            <p:cNvPr id="10" name="Freeform: Shape 27">
              <a:extLst>
                <a:ext uri="{FF2B5EF4-FFF2-40B4-BE49-F238E27FC236}">
                  <a16:creationId xmlns:a16="http://schemas.microsoft.com/office/drawing/2014/main" id="{6FE73F7A-5B84-4B48-9ACB-68EA77F65B38}"/>
                </a:ext>
              </a:extLst>
            </p:cNvPr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2E3E"/>
                </a:solidFill>
              </a:endParaRPr>
            </a:p>
          </p:txBody>
        </p:sp>
      </p:grpSp>
      <p:sp>
        <p:nvSpPr>
          <p:cNvPr id="17" name="Subtitle 1">
            <a:extLst>
              <a:ext uri="{FF2B5EF4-FFF2-40B4-BE49-F238E27FC236}">
                <a16:creationId xmlns:a16="http://schemas.microsoft.com/office/drawing/2014/main" id="{3CEE1360-BCBD-4EA7-A2C6-5DEADCBD71F0}"/>
              </a:ext>
            </a:extLst>
          </p:cNvPr>
          <p:cNvSpPr txBox="1">
            <a:spLocks/>
          </p:cNvSpPr>
          <p:nvPr/>
        </p:nvSpPr>
        <p:spPr>
          <a:xfrm>
            <a:off x="6646109" y="4114077"/>
            <a:ext cx="3998025" cy="54619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Mariacagigas.s@gmail.com</a:t>
            </a:r>
          </a:p>
          <a:p>
            <a:pPr marL="0" indent="0">
              <a:buNone/>
            </a:pPr>
            <a:endParaRPr lang="en-US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77CBEE2-E5A0-4837-A28C-18FC8F0AE6BF}"/>
              </a:ext>
            </a:extLst>
          </p:cNvPr>
          <p:cNvSpPr/>
          <p:nvPr/>
        </p:nvSpPr>
        <p:spPr>
          <a:xfrm>
            <a:off x="6646109" y="4660276"/>
            <a:ext cx="316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linkedin.com/in/mariacagigas/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59A45CE-A04D-4D86-AB26-E8F7C8EC623F}"/>
              </a:ext>
            </a:extLst>
          </p:cNvPr>
          <p:cNvSpPr txBox="1"/>
          <p:nvPr/>
        </p:nvSpPr>
        <p:spPr>
          <a:xfrm>
            <a:off x="717848" y="5532613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27.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4CDCFCC-4D32-495B-B5F7-DEA86648BAF2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</p:spTree>
    <p:extLst>
      <p:ext uri="{BB962C8B-B14F-4D97-AF65-F5344CB8AC3E}">
        <p14:creationId xmlns:p14="http://schemas.microsoft.com/office/powerpoint/2010/main" val="198535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04.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313FF7E-5254-485C-95AA-7D66E840F96B}"/>
              </a:ext>
            </a:extLst>
          </p:cNvPr>
          <p:cNvSpPr/>
          <p:nvPr/>
        </p:nvSpPr>
        <p:spPr>
          <a:xfrm>
            <a:off x="5440027" y="1199947"/>
            <a:ext cx="5256584" cy="655544"/>
          </a:xfrm>
          <a:prstGeom prst="roundRect">
            <a:avLst/>
          </a:prstGeom>
          <a:solidFill>
            <a:srgbClr val="E5E4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953336" y="2972875"/>
            <a:ext cx="4084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PREGUNTAS</a:t>
            </a:r>
            <a:r>
              <a:rPr lang="es-ES" sz="48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VIDEOJUEGOS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8A48971-297E-4156-80FB-6B74946729CD}"/>
              </a:ext>
            </a:extLst>
          </p:cNvPr>
          <p:cNvSpPr/>
          <p:nvPr/>
        </p:nvSpPr>
        <p:spPr>
          <a:xfrm>
            <a:off x="1011508" y="1855491"/>
            <a:ext cx="864096" cy="864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660306E-1737-4550-961E-0E96EAEBBB3E}"/>
              </a:ext>
            </a:extLst>
          </p:cNvPr>
          <p:cNvSpPr/>
          <p:nvPr/>
        </p:nvSpPr>
        <p:spPr>
          <a:xfrm>
            <a:off x="5730992" y="1432398"/>
            <a:ext cx="252000" cy="252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48F6A02-EA45-4433-B1B6-4B5B1F2D7810}"/>
              </a:ext>
            </a:extLst>
          </p:cNvPr>
          <p:cNvSpPr txBox="1"/>
          <p:nvPr/>
        </p:nvSpPr>
        <p:spPr>
          <a:xfrm>
            <a:off x="6061127" y="1352866"/>
            <a:ext cx="502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</a:rPr>
              <a:t>¿Cuál es el videojuego más vendido hasta 2016?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AE017D5-E3D5-4088-966A-08791CDA2B34}"/>
              </a:ext>
            </a:extLst>
          </p:cNvPr>
          <p:cNvSpPr/>
          <p:nvPr/>
        </p:nvSpPr>
        <p:spPr>
          <a:xfrm>
            <a:off x="5440027" y="2159821"/>
            <a:ext cx="5256584" cy="655544"/>
          </a:xfrm>
          <a:prstGeom prst="roundRect">
            <a:avLst/>
          </a:prstGeom>
          <a:solidFill>
            <a:srgbClr val="E5E4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C97F7E9-35D8-414B-B5FB-6B683121937B}"/>
              </a:ext>
            </a:extLst>
          </p:cNvPr>
          <p:cNvSpPr/>
          <p:nvPr/>
        </p:nvSpPr>
        <p:spPr>
          <a:xfrm>
            <a:off x="5730992" y="2392272"/>
            <a:ext cx="252000" cy="252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394004D-81B3-45CD-885F-9C8B6D571760}"/>
              </a:ext>
            </a:extLst>
          </p:cNvPr>
          <p:cNvSpPr txBox="1"/>
          <p:nvPr/>
        </p:nvSpPr>
        <p:spPr>
          <a:xfrm>
            <a:off x="6061127" y="2312740"/>
            <a:ext cx="502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</a:rPr>
              <a:t>¿Cuál es la plataforma más vendida? ¿Y la que menos?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C966A99-04DA-4F2B-A23E-E376987B1747}"/>
              </a:ext>
            </a:extLst>
          </p:cNvPr>
          <p:cNvSpPr/>
          <p:nvPr/>
        </p:nvSpPr>
        <p:spPr>
          <a:xfrm>
            <a:off x="5440027" y="3119935"/>
            <a:ext cx="5256584" cy="655544"/>
          </a:xfrm>
          <a:prstGeom prst="roundRect">
            <a:avLst/>
          </a:prstGeom>
          <a:solidFill>
            <a:srgbClr val="E5E4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C2FFCCA-127B-43FF-AFF2-B816963AAB87}"/>
              </a:ext>
            </a:extLst>
          </p:cNvPr>
          <p:cNvSpPr/>
          <p:nvPr/>
        </p:nvSpPr>
        <p:spPr>
          <a:xfrm>
            <a:off x="5730992" y="3352386"/>
            <a:ext cx="252000" cy="252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8B8E598-278C-4D38-8A38-42916B9C2B30}"/>
              </a:ext>
            </a:extLst>
          </p:cNvPr>
          <p:cNvSpPr txBox="1"/>
          <p:nvPr/>
        </p:nvSpPr>
        <p:spPr>
          <a:xfrm>
            <a:off x="6078639" y="3309109"/>
            <a:ext cx="473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</a:rPr>
              <a:t>¿Cómo es la evolución por año en número de ventas?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884239B8-1589-49F8-A800-8554EC4E57EC}"/>
              </a:ext>
            </a:extLst>
          </p:cNvPr>
          <p:cNvSpPr/>
          <p:nvPr/>
        </p:nvSpPr>
        <p:spPr>
          <a:xfrm>
            <a:off x="5457539" y="4085217"/>
            <a:ext cx="5256584" cy="655544"/>
          </a:xfrm>
          <a:prstGeom prst="roundRect">
            <a:avLst/>
          </a:prstGeom>
          <a:solidFill>
            <a:srgbClr val="E5E4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E4A9EDD-53E6-4947-8241-579AAF1F24B5}"/>
              </a:ext>
            </a:extLst>
          </p:cNvPr>
          <p:cNvSpPr/>
          <p:nvPr/>
        </p:nvSpPr>
        <p:spPr>
          <a:xfrm>
            <a:off x="5748504" y="4317668"/>
            <a:ext cx="252000" cy="252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E898EED-9F73-4E44-A1C7-4919C1257A67}"/>
              </a:ext>
            </a:extLst>
          </p:cNvPr>
          <p:cNvSpPr txBox="1"/>
          <p:nvPr/>
        </p:nvSpPr>
        <p:spPr>
          <a:xfrm>
            <a:off x="6123317" y="4244185"/>
            <a:ext cx="544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</a:rPr>
              <a:t>¿Qué género de videojuegos tiene más aceptación?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255A190-1D5A-4A21-B2AE-1B34792A5EDB}"/>
              </a:ext>
            </a:extLst>
          </p:cNvPr>
          <p:cNvSpPr/>
          <p:nvPr/>
        </p:nvSpPr>
        <p:spPr>
          <a:xfrm>
            <a:off x="5457539" y="4958103"/>
            <a:ext cx="5256584" cy="655544"/>
          </a:xfrm>
          <a:prstGeom prst="roundRect">
            <a:avLst/>
          </a:prstGeom>
          <a:solidFill>
            <a:srgbClr val="E5E4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0CB54C6-E42E-4E87-A62B-2BBC0B1E8243}"/>
              </a:ext>
            </a:extLst>
          </p:cNvPr>
          <p:cNvSpPr/>
          <p:nvPr/>
        </p:nvSpPr>
        <p:spPr>
          <a:xfrm>
            <a:off x="5748504" y="5190554"/>
            <a:ext cx="252000" cy="2520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24CFF6F-D31C-4F29-9A55-3A512A759BE0}"/>
              </a:ext>
            </a:extLst>
          </p:cNvPr>
          <p:cNvSpPr txBox="1"/>
          <p:nvPr/>
        </p:nvSpPr>
        <p:spPr>
          <a:xfrm>
            <a:off x="6061127" y="4990578"/>
            <a:ext cx="4409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</a:rPr>
              <a:t>¿El videojuego más vendido en Norteamérica es el mismo que en la Unión Europea?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8600D81-3932-4439-B480-E33E8DF70CF0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500CD3-144A-4A20-B2B2-F0FF3E970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63" y="2031777"/>
            <a:ext cx="672102" cy="5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7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9A3D0AF3-67F3-467F-9CAE-99DDD834BBDB}"/>
              </a:ext>
            </a:extLst>
          </p:cNvPr>
          <p:cNvSpPr/>
          <p:nvPr/>
        </p:nvSpPr>
        <p:spPr>
          <a:xfrm>
            <a:off x="-3962152" y="1052736"/>
            <a:ext cx="9360000" cy="9360000"/>
          </a:xfrm>
          <a:prstGeom prst="ellipse">
            <a:avLst/>
          </a:prstGeom>
          <a:solidFill>
            <a:srgbClr val="6C7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3D4248"/>
                </a:solidFill>
              </a:rPr>
              <a:t>05.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505113" y="2644170"/>
            <a:ext cx="4392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PREGUNTAS</a:t>
            </a:r>
          </a:p>
          <a:p>
            <a:r>
              <a:rPr lang="es-ES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AMAZON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10B7FC-F3C4-4DC0-886E-922C0961E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11" r="19987"/>
          <a:stretch/>
        </p:blipFill>
        <p:spPr>
          <a:xfrm>
            <a:off x="8976320" y="2348879"/>
            <a:ext cx="3456384" cy="45091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A95F10D-A533-415B-8986-8593D4711B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49" r="24449"/>
          <a:stretch/>
        </p:blipFill>
        <p:spPr>
          <a:xfrm>
            <a:off x="5333458" y="-879"/>
            <a:ext cx="3456384" cy="45091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FA8644B-A738-45B1-9719-C2CF674E2E4E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</p:spTree>
    <p:extLst>
      <p:ext uri="{BB962C8B-B14F-4D97-AF65-F5344CB8AC3E}">
        <p14:creationId xmlns:p14="http://schemas.microsoft.com/office/powerpoint/2010/main" val="179827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06.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1443556" y="928326"/>
            <a:ext cx="8960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CATEGORÍAS DE BEST SELLERS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8A48971-297E-4156-80FB-6B74946729CD}"/>
              </a:ext>
            </a:extLst>
          </p:cNvPr>
          <p:cNvSpPr/>
          <p:nvPr/>
        </p:nvSpPr>
        <p:spPr>
          <a:xfrm>
            <a:off x="1816173" y="2246207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7AED8F7-C01A-4388-92F8-068C72FDF338}"/>
              </a:ext>
            </a:extLst>
          </p:cNvPr>
          <p:cNvSpPr txBox="1"/>
          <p:nvPr/>
        </p:nvSpPr>
        <p:spPr>
          <a:xfrm>
            <a:off x="1844249" y="2276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86C571D-34CD-4829-8405-BAF9A79486C7}"/>
              </a:ext>
            </a:extLst>
          </p:cNvPr>
          <p:cNvSpPr txBox="1"/>
          <p:nvPr/>
        </p:nvSpPr>
        <p:spPr>
          <a:xfrm>
            <a:off x="2310932" y="2246207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Appliances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25AE12D-BA31-4818-BEB3-D79CDBB830CA}"/>
              </a:ext>
            </a:extLst>
          </p:cNvPr>
          <p:cNvSpPr/>
          <p:nvPr/>
        </p:nvSpPr>
        <p:spPr>
          <a:xfrm>
            <a:off x="1816798" y="2840753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2C5611B-B663-4E88-B85F-345EDA486E17}"/>
              </a:ext>
            </a:extLst>
          </p:cNvPr>
          <p:cNvSpPr txBox="1"/>
          <p:nvPr/>
        </p:nvSpPr>
        <p:spPr>
          <a:xfrm>
            <a:off x="1844874" y="287153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293EE93-4FFE-4B9A-A824-0E96E0A862EE}"/>
              </a:ext>
            </a:extLst>
          </p:cNvPr>
          <p:cNvSpPr txBox="1"/>
          <p:nvPr/>
        </p:nvSpPr>
        <p:spPr>
          <a:xfrm>
            <a:off x="2311557" y="2840753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Arts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Crafts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Sewing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7797B123-AB5B-487E-9A3A-C4FC406C5AD2}"/>
              </a:ext>
            </a:extLst>
          </p:cNvPr>
          <p:cNvSpPr/>
          <p:nvPr/>
        </p:nvSpPr>
        <p:spPr>
          <a:xfrm>
            <a:off x="1816173" y="3440562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C31B1E6-3A98-4BFB-8783-E7CE93CB5867}"/>
              </a:ext>
            </a:extLst>
          </p:cNvPr>
          <p:cNvSpPr txBox="1"/>
          <p:nvPr/>
        </p:nvSpPr>
        <p:spPr>
          <a:xfrm>
            <a:off x="1844249" y="34713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EF4F524-DB3E-42A5-BDD3-1C457F27C33E}"/>
              </a:ext>
            </a:extLst>
          </p:cNvPr>
          <p:cNvSpPr txBox="1"/>
          <p:nvPr/>
        </p:nvSpPr>
        <p:spPr>
          <a:xfrm>
            <a:off x="2310932" y="3440562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Automotive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C86CC06-DCB9-49F3-98BE-C2FD0C425CC7}"/>
              </a:ext>
            </a:extLst>
          </p:cNvPr>
          <p:cNvSpPr/>
          <p:nvPr/>
        </p:nvSpPr>
        <p:spPr>
          <a:xfrm>
            <a:off x="1816173" y="4002502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746FECF-07AB-4C62-80C1-CC013003976C}"/>
              </a:ext>
            </a:extLst>
          </p:cNvPr>
          <p:cNvSpPr txBox="1"/>
          <p:nvPr/>
        </p:nvSpPr>
        <p:spPr>
          <a:xfrm>
            <a:off x="1844249" y="403327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04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85E4A2B-A6EE-4DAC-B9D0-0B49A074F41B}"/>
              </a:ext>
            </a:extLst>
          </p:cNvPr>
          <p:cNvSpPr txBox="1"/>
          <p:nvPr/>
        </p:nvSpPr>
        <p:spPr>
          <a:xfrm>
            <a:off x="2310932" y="4002502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Baby</a:t>
            </a: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0C150E1-3FEB-4A8D-8AF4-33902818B110}"/>
              </a:ext>
            </a:extLst>
          </p:cNvPr>
          <p:cNvSpPr/>
          <p:nvPr/>
        </p:nvSpPr>
        <p:spPr>
          <a:xfrm>
            <a:off x="1816798" y="4597048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16B4F96-8D3C-432A-A987-1CBFFA012E45}"/>
              </a:ext>
            </a:extLst>
          </p:cNvPr>
          <p:cNvSpPr txBox="1"/>
          <p:nvPr/>
        </p:nvSpPr>
        <p:spPr>
          <a:xfrm>
            <a:off x="1844874" y="46278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05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DB7023F-C6D0-45B9-B153-AB262849AD23}"/>
              </a:ext>
            </a:extLst>
          </p:cNvPr>
          <p:cNvSpPr txBox="1"/>
          <p:nvPr/>
        </p:nvSpPr>
        <p:spPr>
          <a:xfrm>
            <a:off x="2311557" y="4597048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Beauty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Personal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Care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7B90DD1-EFE5-45B1-9922-40F90739796E}"/>
              </a:ext>
            </a:extLst>
          </p:cNvPr>
          <p:cNvSpPr/>
          <p:nvPr/>
        </p:nvSpPr>
        <p:spPr>
          <a:xfrm>
            <a:off x="1816173" y="5196857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B2DB9F5-8AD6-436D-9469-F546C1214A43}"/>
              </a:ext>
            </a:extLst>
          </p:cNvPr>
          <p:cNvSpPr txBox="1"/>
          <p:nvPr/>
        </p:nvSpPr>
        <p:spPr>
          <a:xfrm>
            <a:off x="1844249" y="52276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06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CCD20950-E012-4AC8-B61E-2807D755C134}"/>
              </a:ext>
            </a:extLst>
          </p:cNvPr>
          <p:cNvSpPr txBox="1"/>
          <p:nvPr/>
        </p:nvSpPr>
        <p:spPr>
          <a:xfrm>
            <a:off x="2310932" y="5196857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Camera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Photo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F596375B-396B-4BE4-9C55-72C47001268C}"/>
              </a:ext>
            </a:extLst>
          </p:cNvPr>
          <p:cNvSpPr/>
          <p:nvPr/>
        </p:nvSpPr>
        <p:spPr>
          <a:xfrm>
            <a:off x="5025177" y="2204864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937FAC1-B240-4B12-8C23-96A71F8CB000}"/>
              </a:ext>
            </a:extLst>
          </p:cNvPr>
          <p:cNvSpPr txBox="1"/>
          <p:nvPr/>
        </p:nvSpPr>
        <p:spPr>
          <a:xfrm>
            <a:off x="5053253" y="223564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07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BF0594EB-869F-410F-8216-287CF43C998F}"/>
              </a:ext>
            </a:extLst>
          </p:cNvPr>
          <p:cNvSpPr txBox="1"/>
          <p:nvPr/>
        </p:nvSpPr>
        <p:spPr>
          <a:xfrm>
            <a:off x="5519936" y="2204864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Carrier Cell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Phones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A26F07A6-2123-457B-8F23-7EA8EFE0D5D1}"/>
              </a:ext>
            </a:extLst>
          </p:cNvPr>
          <p:cNvSpPr/>
          <p:nvPr/>
        </p:nvSpPr>
        <p:spPr>
          <a:xfrm>
            <a:off x="5025802" y="2799410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BEEA45E-2BB5-4F7F-9C78-AE537AF971EE}"/>
              </a:ext>
            </a:extLst>
          </p:cNvPr>
          <p:cNvSpPr txBox="1"/>
          <p:nvPr/>
        </p:nvSpPr>
        <p:spPr>
          <a:xfrm>
            <a:off x="5053878" y="283018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08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25E2B61-4BDA-4F2E-A684-9BE27FD60B4E}"/>
              </a:ext>
            </a:extLst>
          </p:cNvPr>
          <p:cNvSpPr txBox="1"/>
          <p:nvPr/>
        </p:nvSpPr>
        <p:spPr>
          <a:xfrm>
            <a:off x="5520561" y="2799410"/>
            <a:ext cx="2519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Cell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Phones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Accessories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23E9155D-9FC4-49FA-9759-CFF1814B966B}"/>
              </a:ext>
            </a:extLst>
          </p:cNvPr>
          <p:cNvSpPr/>
          <p:nvPr/>
        </p:nvSpPr>
        <p:spPr>
          <a:xfrm>
            <a:off x="5025177" y="3399219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1EDF4E1-4BAD-47A8-A111-DC210911DDBE}"/>
              </a:ext>
            </a:extLst>
          </p:cNvPr>
          <p:cNvSpPr txBox="1"/>
          <p:nvPr/>
        </p:nvSpPr>
        <p:spPr>
          <a:xfrm>
            <a:off x="5053253" y="342999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09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9523853B-07F9-4B66-B008-A0DE609E7054}"/>
              </a:ext>
            </a:extLst>
          </p:cNvPr>
          <p:cNvSpPr txBox="1"/>
          <p:nvPr/>
        </p:nvSpPr>
        <p:spPr>
          <a:xfrm>
            <a:off x="5519936" y="3399219"/>
            <a:ext cx="2519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Clothing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Shoes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Jewelry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7545F44B-F84F-4364-8B5F-FA0DF81B7B98}"/>
              </a:ext>
            </a:extLst>
          </p:cNvPr>
          <p:cNvSpPr/>
          <p:nvPr/>
        </p:nvSpPr>
        <p:spPr>
          <a:xfrm>
            <a:off x="5025177" y="3961159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5700094-899E-45B3-97ED-885A99EB4CAD}"/>
              </a:ext>
            </a:extLst>
          </p:cNvPr>
          <p:cNvSpPr txBox="1"/>
          <p:nvPr/>
        </p:nvSpPr>
        <p:spPr>
          <a:xfrm>
            <a:off x="5053253" y="399193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10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5E54F6E-2EB4-47E1-B72B-D73924217D98}"/>
              </a:ext>
            </a:extLst>
          </p:cNvPr>
          <p:cNvSpPr txBox="1"/>
          <p:nvPr/>
        </p:nvSpPr>
        <p:spPr>
          <a:xfrm>
            <a:off x="5519936" y="3961159"/>
            <a:ext cx="2519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Computers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Accessories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E2618DD6-0992-4CAD-9038-5FBA8B724FAA}"/>
              </a:ext>
            </a:extLst>
          </p:cNvPr>
          <p:cNvSpPr/>
          <p:nvPr/>
        </p:nvSpPr>
        <p:spPr>
          <a:xfrm>
            <a:off x="5025802" y="4555705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30BFA7E-FE70-4F0E-B6D1-109339C2A435}"/>
              </a:ext>
            </a:extLst>
          </p:cNvPr>
          <p:cNvSpPr txBox="1"/>
          <p:nvPr/>
        </p:nvSpPr>
        <p:spPr>
          <a:xfrm>
            <a:off x="5053878" y="45864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11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3109AE02-839C-4DF4-AC19-2363137295DF}"/>
              </a:ext>
            </a:extLst>
          </p:cNvPr>
          <p:cNvSpPr txBox="1"/>
          <p:nvPr/>
        </p:nvSpPr>
        <p:spPr>
          <a:xfrm>
            <a:off x="5520561" y="4555705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Cooktops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AEE29AE3-83DF-461B-8F33-AFB52BD58AA6}"/>
              </a:ext>
            </a:extLst>
          </p:cNvPr>
          <p:cNvSpPr/>
          <p:nvPr/>
        </p:nvSpPr>
        <p:spPr>
          <a:xfrm>
            <a:off x="5025177" y="5155514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D2382C07-BBDC-4D6E-A416-6D5206C896F5}"/>
              </a:ext>
            </a:extLst>
          </p:cNvPr>
          <p:cNvSpPr txBox="1"/>
          <p:nvPr/>
        </p:nvSpPr>
        <p:spPr>
          <a:xfrm>
            <a:off x="5053253" y="51862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12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4F394B6-D282-41B1-BE7F-12A3FCADD119}"/>
              </a:ext>
            </a:extLst>
          </p:cNvPr>
          <p:cNvSpPr txBox="1"/>
          <p:nvPr/>
        </p:nvSpPr>
        <p:spPr>
          <a:xfrm>
            <a:off x="5519936" y="5155514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Electronics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0E7AC3B1-A17D-4FF6-A363-E593114AFCA6}"/>
              </a:ext>
            </a:extLst>
          </p:cNvPr>
          <p:cNvSpPr/>
          <p:nvPr/>
        </p:nvSpPr>
        <p:spPr>
          <a:xfrm>
            <a:off x="8287985" y="2235641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C5D30EC3-1514-4D5F-98E6-FCBAAE1B2552}"/>
              </a:ext>
            </a:extLst>
          </p:cNvPr>
          <p:cNvSpPr txBox="1"/>
          <p:nvPr/>
        </p:nvSpPr>
        <p:spPr>
          <a:xfrm>
            <a:off x="8316061" y="226641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14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FEE1D0DF-CA39-4868-970F-EED2EC2D2C1A}"/>
              </a:ext>
            </a:extLst>
          </p:cNvPr>
          <p:cNvSpPr txBox="1"/>
          <p:nvPr/>
        </p:nvSpPr>
        <p:spPr>
          <a:xfrm>
            <a:off x="8782744" y="2235641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Fresh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Meal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Kits</a:t>
            </a:r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7716426D-AB72-4FCD-84B8-871799E8EB7E}"/>
              </a:ext>
            </a:extLst>
          </p:cNvPr>
          <p:cNvSpPr/>
          <p:nvPr/>
        </p:nvSpPr>
        <p:spPr>
          <a:xfrm>
            <a:off x="8288610" y="2830187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E46760D6-7C79-4E86-B9E6-C067903FCC0F}"/>
              </a:ext>
            </a:extLst>
          </p:cNvPr>
          <p:cNvSpPr txBox="1"/>
          <p:nvPr/>
        </p:nvSpPr>
        <p:spPr>
          <a:xfrm>
            <a:off x="8316686" y="286096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15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AC7492A-5AA1-401F-A983-161D65CB0F60}"/>
              </a:ext>
            </a:extLst>
          </p:cNvPr>
          <p:cNvSpPr txBox="1"/>
          <p:nvPr/>
        </p:nvSpPr>
        <p:spPr>
          <a:xfrm>
            <a:off x="8783369" y="2830187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Gift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Sets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E093A638-8AC4-455B-B369-A79057C7C8DB}"/>
              </a:ext>
            </a:extLst>
          </p:cNvPr>
          <p:cNvSpPr/>
          <p:nvPr/>
        </p:nvSpPr>
        <p:spPr>
          <a:xfrm>
            <a:off x="8287985" y="3429996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4769634C-CD8F-4B85-A5AA-0C77762CA6A8}"/>
              </a:ext>
            </a:extLst>
          </p:cNvPr>
          <p:cNvSpPr txBox="1"/>
          <p:nvPr/>
        </p:nvSpPr>
        <p:spPr>
          <a:xfrm>
            <a:off x="8316061" y="346077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16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2A4429CC-F17B-4C38-AB65-A8AD2AD98514}"/>
              </a:ext>
            </a:extLst>
          </p:cNvPr>
          <p:cNvSpPr txBox="1"/>
          <p:nvPr/>
        </p:nvSpPr>
        <p:spPr>
          <a:xfrm>
            <a:off x="8782744" y="3429996"/>
            <a:ext cx="2554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Grocery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Gourmet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Food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AF9BBE2B-3F81-48A9-94CE-8C19826BD0FE}"/>
              </a:ext>
            </a:extLst>
          </p:cNvPr>
          <p:cNvSpPr/>
          <p:nvPr/>
        </p:nvSpPr>
        <p:spPr>
          <a:xfrm>
            <a:off x="8287985" y="3991936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7677065E-760F-4628-8FEF-0050F61BA057}"/>
              </a:ext>
            </a:extLst>
          </p:cNvPr>
          <p:cNvSpPr txBox="1"/>
          <p:nvPr/>
        </p:nvSpPr>
        <p:spPr>
          <a:xfrm>
            <a:off x="8316061" y="40227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17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62A537C1-6665-4B43-9B27-B04EDD702A27}"/>
              </a:ext>
            </a:extLst>
          </p:cNvPr>
          <p:cNvSpPr txBox="1"/>
          <p:nvPr/>
        </p:nvSpPr>
        <p:spPr>
          <a:xfrm>
            <a:off x="8782744" y="3991936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Health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Household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E31A55C8-2BEC-427A-B649-C906037496DD}"/>
              </a:ext>
            </a:extLst>
          </p:cNvPr>
          <p:cNvSpPr/>
          <p:nvPr/>
        </p:nvSpPr>
        <p:spPr>
          <a:xfrm>
            <a:off x="8288610" y="4586482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D59024BD-7BB4-44FB-8180-B7F9D1CA3DAC}"/>
              </a:ext>
            </a:extLst>
          </p:cNvPr>
          <p:cNvSpPr txBox="1"/>
          <p:nvPr/>
        </p:nvSpPr>
        <p:spPr>
          <a:xfrm>
            <a:off x="8316686" y="461725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18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51308B3C-5DFB-4B4C-97F4-D1FC2BB0B308}"/>
              </a:ext>
            </a:extLst>
          </p:cNvPr>
          <p:cNvSpPr txBox="1"/>
          <p:nvPr/>
        </p:nvSpPr>
        <p:spPr>
          <a:xfrm>
            <a:off x="8783369" y="4586482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Home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E91B51D5-F96D-457B-B03C-94CF7BA9C5CF}"/>
              </a:ext>
            </a:extLst>
          </p:cNvPr>
          <p:cNvSpPr/>
          <p:nvPr/>
        </p:nvSpPr>
        <p:spPr>
          <a:xfrm>
            <a:off x="8287985" y="5186291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4C9F2E3-0D1B-402D-8281-E15713F1233F}"/>
              </a:ext>
            </a:extLst>
          </p:cNvPr>
          <p:cNvSpPr txBox="1"/>
          <p:nvPr/>
        </p:nvSpPr>
        <p:spPr>
          <a:xfrm>
            <a:off x="8316061" y="521706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ACF28F61-B616-4A7E-9890-0705261892C2}"/>
              </a:ext>
            </a:extLst>
          </p:cNvPr>
          <p:cNvSpPr txBox="1"/>
          <p:nvPr/>
        </p:nvSpPr>
        <p:spPr>
          <a:xfrm>
            <a:off x="8782744" y="5186291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Ice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Makers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8A37EFF7-5723-4BBB-ACB5-D2A1BC556A8F}"/>
              </a:ext>
            </a:extLst>
          </p:cNvPr>
          <p:cNvSpPr/>
          <p:nvPr/>
        </p:nvSpPr>
        <p:spPr>
          <a:xfrm>
            <a:off x="5035471" y="5742968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D80B40B-D009-4025-8815-73AA2D161C34}"/>
              </a:ext>
            </a:extLst>
          </p:cNvPr>
          <p:cNvSpPr txBox="1"/>
          <p:nvPr/>
        </p:nvSpPr>
        <p:spPr>
          <a:xfrm>
            <a:off x="5063547" y="577374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13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B5A0D395-BD2B-4421-8DC4-32CE86BA0D8F}"/>
              </a:ext>
            </a:extLst>
          </p:cNvPr>
          <p:cNvSpPr txBox="1"/>
          <p:nvPr/>
        </p:nvSpPr>
        <p:spPr>
          <a:xfrm>
            <a:off x="5530230" y="5742968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Fabric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555D29EC-1DF0-4D37-941F-8FAABBB837DC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</p:spTree>
    <p:extLst>
      <p:ext uri="{BB962C8B-B14F-4D97-AF65-F5344CB8AC3E}">
        <p14:creationId xmlns:p14="http://schemas.microsoft.com/office/powerpoint/2010/main" val="158719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4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07.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035F00-35FD-4071-92F9-FD1AC8758D23}"/>
              </a:ext>
            </a:extLst>
          </p:cNvPr>
          <p:cNvSpPr txBox="1"/>
          <p:nvPr/>
        </p:nvSpPr>
        <p:spPr>
          <a:xfrm>
            <a:off x="1443556" y="928326"/>
            <a:ext cx="8960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CATEGORÍAS DE BEST SELLERS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8A48971-297E-4156-80FB-6B74946729CD}"/>
              </a:ext>
            </a:extLst>
          </p:cNvPr>
          <p:cNvSpPr/>
          <p:nvPr/>
        </p:nvSpPr>
        <p:spPr>
          <a:xfrm>
            <a:off x="1816173" y="2246207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7AED8F7-C01A-4388-92F8-068C72FDF338}"/>
              </a:ext>
            </a:extLst>
          </p:cNvPr>
          <p:cNvSpPr txBox="1"/>
          <p:nvPr/>
        </p:nvSpPr>
        <p:spPr>
          <a:xfrm>
            <a:off x="1844249" y="2276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86C571D-34CD-4829-8405-BAF9A79486C7}"/>
              </a:ext>
            </a:extLst>
          </p:cNvPr>
          <p:cNvSpPr txBox="1"/>
          <p:nvPr/>
        </p:nvSpPr>
        <p:spPr>
          <a:xfrm>
            <a:off x="2310932" y="2246207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Industrial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Scientific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25AE12D-BA31-4818-BEB3-D79CDBB830CA}"/>
              </a:ext>
            </a:extLst>
          </p:cNvPr>
          <p:cNvSpPr/>
          <p:nvPr/>
        </p:nvSpPr>
        <p:spPr>
          <a:xfrm>
            <a:off x="1816798" y="2840753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2C5611B-B663-4E88-B85F-345EDA486E17}"/>
              </a:ext>
            </a:extLst>
          </p:cNvPr>
          <p:cNvSpPr txBox="1"/>
          <p:nvPr/>
        </p:nvSpPr>
        <p:spPr>
          <a:xfrm>
            <a:off x="1844874" y="287153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293EE93-4FFE-4B9A-A824-0E96E0A862EE}"/>
              </a:ext>
            </a:extLst>
          </p:cNvPr>
          <p:cNvSpPr txBox="1"/>
          <p:nvPr/>
        </p:nvSpPr>
        <p:spPr>
          <a:xfrm>
            <a:off x="2311557" y="2840753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Kitchen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Dining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7797B123-AB5B-487E-9A3A-C4FC406C5AD2}"/>
              </a:ext>
            </a:extLst>
          </p:cNvPr>
          <p:cNvSpPr/>
          <p:nvPr/>
        </p:nvSpPr>
        <p:spPr>
          <a:xfrm>
            <a:off x="1816173" y="3440562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C31B1E6-3A98-4BFB-8783-E7CE93CB5867}"/>
              </a:ext>
            </a:extLst>
          </p:cNvPr>
          <p:cNvSpPr txBox="1"/>
          <p:nvPr/>
        </p:nvSpPr>
        <p:spPr>
          <a:xfrm>
            <a:off x="1844249" y="34713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EF4F524-DB3E-42A5-BDD3-1C457F27C33E}"/>
              </a:ext>
            </a:extLst>
          </p:cNvPr>
          <p:cNvSpPr txBox="1"/>
          <p:nvPr/>
        </p:nvSpPr>
        <p:spPr>
          <a:xfrm>
            <a:off x="2310932" y="3440562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Broadband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C86CC06-DCB9-49F3-98BE-C2FD0C425CC7}"/>
              </a:ext>
            </a:extLst>
          </p:cNvPr>
          <p:cNvSpPr/>
          <p:nvPr/>
        </p:nvSpPr>
        <p:spPr>
          <a:xfrm>
            <a:off x="1816173" y="4002502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746FECF-07AB-4C62-80C1-CC013003976C}"/>
              </a:ext>
            </a:extLst>
          </p:cNvPr>
          <p:cNvSpPr txBox="1"/>
          <p:nvPr/>
        </p:nvSpPr>
        <p:spPr>
          <a:xfrm>
            <a:off x="1844249" y="403327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23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85E4A2B-A6EE-4DAC-B9D0-0B49A074F41B}"/>
              </a:ext>
            </a:extLst>
          </p:cNvPr>
          <p:cNvSpPr txBox="1"/>
          <p:nvPr/>
        </p:nvSpPr>
        <p:spPr>
          <a:xfrm>
            <a:off x="2310932" y="4002502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Musical Instruments</a:t>
            </a: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0C150E1-3FEB-4A8D-8AF4-33902818B110}"/>
              </a:ext>
            </a:extLst>
          </p:cNvPr>
          <p:cNvSpPr/>
          <p:nvPr/>
        </p:nvSpPr>
        <p:spPr>
          <a:xfrm>
            <a:off x="1816798" y="4597048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16B4F96-8D3C-432A-A987-1CBFFA012E45}"/>
              </a:ext>
            </a:extLst>
          </p:cNvPr>
          <p:cNvSpPr txBox="1"/>
          <p:nvPr/>
        </p:nvSpPr>
        <p:spPr>
          <a:xfrm>
            <a:off x="1844874" y="46278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24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DB7023F-C6D0-45B9-B153-AB262849AD23}"/>
              </a:ext>
            </a:extLst>
          </p:cNvPr>
          <p:cNvSpPr txBox="1"/>
          <p:nvPr/>
        </p:nvSpPr>
        <p:spPr>
          <a:xfrm>
            <a:off x="2311557" y="4597048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Office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7B90DD1-EFE5-45B1-9922-40F90739796E}"/>
              </a:ext>
            </a:extLst>
          </p:cNvPr>
          <p:cNvSpPr/>
          <p:nvPr/>
        </p:nvSpPr>
        <p:spPr>
          <a:xfrm>
            <a:off x="1816173" y="5196857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B2DB9F5-8AD6-436D-9469-F546C1214A43}"/>
              </a:ext>
            </a:extLst>
          </p:cNvPr>
          <p:cNvSpPr txBox="1"/>
          <p:nvPr/>
        </p:nvSpPr>
        <p:spPr>
          <a:xfrm>
            <a:off x="1844249" y="52276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25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CCD20950-E012-4AC8-B61E-2807D755C134}"/>
              </a:ext>
            </a:extLst>
          </p:cNvPr>
          <p:cNvSpPr txBox="1"/>
          <p:nvPr/>
        </p:nvSpPr>
        <p:spPr>
          <a:xfrm>
            <a:off x="2310932" y="5196857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Operating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Systems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F596375B-396B-4BE4-9C55-72C47001268C}"/>
              </a:ext>
            </a:extLst>
          </p:cNvPr>
          <p:cNvSpPr/>
          <p:nvPr/>
        </p:nvSpPr>
        <p:spPr>
          <a:xfrm>
            <a:off x="5025177" y="2204864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937FAC1-B240-4B12-8C23-96A71F8CB000}"/>
              </a:ext>
            </a:extLst>
          </p:cNvPr>
          <p:cNvSpPr txBox="1"/>
          <p:nvPr/>
        </p:nvSpPr>
        <p:spPr>
          <a:xfrm>
            <a:off x="5053253" y="223564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26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BF0594EB-869F-410F-8216-287CF43C998F}"/>
              </a:ext>
            </a:extLst>
          </p:cNvPr>
          <p:cNvSpPr txBox="1"/>
          <p:nvPr/>
        </p:nvSpPr>
        <p:spPr>
          <a:xfrm>
            <a:off x="5519936" y="2204864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Patio,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Lawn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Garden</a:t>
            </a: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A26F07A6-2123-457B-8F23-7EA8EFE0D5D1}"/>
              </a:ext>
            </a:extLst>
          </p:cNvPr>
          <p:cNvSpPr/>
          <p:nvPr/>
        </p:nvSpPr>
        <p:spPr>
          <a:xfrm>
            <a:off x="5025802" y="2799410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BEEA45E-2BB5-4F7F-9C78-AE537AF971EE}"/>
              </a:ext>
            </a:extLst>
          </p:cNvPr>
          <p:cNvSpPr txBox="1"/>
          <p:nvPr/>
        </p:nvSpPr>
        <p:spPr>
          <a:xfrm>
            <a:off x="5053878" y="283018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27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25E2B61-4BDA-4F2E-A684-9BE27FD60B4E}"/>
              </a:ext>
            </a:extLst>
          </p:cNvPr>
          <p:cNvSpPr txBox="1"/>
          <p:nvPr/>
        </p:nvSpPr>
        <p:spPr>
          <a:xfrm>
            <a:off x="5520561" y="2799410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Pet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Supplies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23E9155D-9FC4-49FA-9759-CFF1814B966B}"/>
              </a:ext>
            </a:extLst>
          </p:cNvPr>
          <p:cNvSpPr/>
          <p:nvPr/>
        </p:nvSpPr>
        <p:spPr>
          <a:xfrm>
            <a:off x="5025177" y="3399219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1EDF4E1-4BAD-47A8-A111-DC210911DDBE}"/>
              </a:ext>
            </a:extLst>
          </p:cNvPr>
          <p:cNvSpPr txBox="1"/>
          <p:nvPr/>
        </p:nvSpPr>
        <p:spPr>
          <a:xfrm>
            <a:off x="5053253" y="342999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28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9523853B-07F9-4B66-B008-A0DE609E7054}"/>
              </a:ext>
            </a:extLst>
          </p:cNvPr>
          <p:cNvSpPr txBox="1"/>
          <p:nvPr/>
        </p:nvSpPr>
        <p:spPr>
          <a:xfrm>
            <a:off x="5519936" y="3399219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Range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Hoods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7545F44B-F84F-4364-8B5F-FA0DF81B7B98}"/>
              </a:ext>
            </a:extLst>
          </p:cNvPr>
          <p:cNvSpPr/>
          <p:nvPr/>
        </p:nvSpPr>
        <p:spPr>
          <a:xfrm>
            <a:off x="5025177" y="3961159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5700094-899E-45B3-97ED-885A99EB4CAD}"/>
              </a:ext>
            </a:extLst>
          </p:cNvPr>
          <p:cNvSpPr txBox="1"/>
          <p:nvPr/>
        </p:nvSpPr>
        <p:spPr>
          <a:xfrm>
            <a:off x="5053253" y="399193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29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5E54F6E-2EB4-47E1-B72B-D73924217D98}"/>
              </a:ext>
            </a:extLst>
          </p:cNvPr>
          <p:cNvSpPr txBox="1"/>
          <p:nvPr/>
        </p:nvSpPr>
        <p:spPr>
          <a:xfrm>
            <a:off x="5519936" y="3961159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Refrigerators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E2618DD6-0992-4CAD-9038-5FBA8B724FAA}"/>
              </a:ext>
            </a:extLst>
          </p:cNvPr>
          <p:cNvSpPr/>
          <p:nvPr/>
        </p:nvSpPr>
        <p:spPr>
          <a:xfrm>
            <a:off x="5025802" y="4555705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30BFA7E-FE70-4F0E-B6D1-109339C2A435}"/>
              </a:ext>
            </a:extLst>
          </p:cNvPr>
          <p:cNvSpPr txBox="1"/>
          <p:nvPr/>
        </p:nvSpPr>
        <p:spPr>
          <a:xfrm>
            <a:off x="5053878" y="45864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30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3109AE02-839C-4DF4-AC19-2363137295DF}"/>
              </a:ext>
            </a:extLst>
          </p:cNvPr>
          <p:cNvSpPr txBox="1"/>
          <p:nvPr/>
        </p:nvSpPr>
        <p:spPr>
          <a:xfrm>
            <a:off x="5520561" y="4555705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Sales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Deals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AEE29AE3-83DF-461B-8F33-AFB52BD58AA6}"/>
              </a:ext>
            </a:extLst>
          </p:cNvPr>
          <p:cNvSpPr/>
          <p:nvPr/>
        </p:nvSpPr>
        <p:spPr>
          <a:xfrm>
            <a:off x="5025177" y="5155514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D2382C07-BBDC-4D6E-A416-6D5206C896F5}"/>
              </a:ext>
            </a:extLst>
          </p:cNvPr>
          <p:cNvSpPr txBox="1"/>
          <p:nvPr/>
        </p:nvSpPr>
        <p:spPr>
          <a:xfrm>
            <a:off x="5053253" y="51862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31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4F394B6-D282-41B1-BE7F-12A3FCADD119}"/>
              </a:ext>
            </a:extLst>
          </p:cNvPr>
          <p:cNvSpPr txBox="1"/>
          <p:nvPr/>
        </p:nvSpPr>
        <p:spPr>
          <a:xfrm>
            <a:off x="5519936" y="5155514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Software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0E7AC3B1-A17D-4FF6-A363-E593114AFCA6}"/>
              </a:ext>
            </a:extLst>
          </p:cNvPr>
          <p:cNvSpPr/>
          <p:nvPr/>
        </p:nvSpPr>
        <p:spPr>
          <a:xfrm>
            <a:off x="8287985" y="2235641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C5D30EC3-1514-4D5F-98E6-FCBAAE1B2552}"/>
              </a:ext>
            </a:extLst>
          </p:cNvPr>
          <p:cNvSpPr txBox="1"/>
          <p:nvPr/>
        </p:nvSpPr>
        <p:spPr>
          <a:xfrm>
            <a:off x="8316061" y="226641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33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FEE1D0DF-CA39-4868-970F-EED2EC2D2C1A}"/>
              </a:ext>
            </a:extLst>
          </p:cNvPr>
          <p:cNvSpPr txBox="1"/>
          <p:nvPr/>
        </p:nvSpPr>
        <p:spPr>
          <a:xfrm>
            <a:off x="8782744" y="2235641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Tax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Preparation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7716426D-AB72-4FCD-84B8-871799E8EB7E}"/>
              </a:ext>
            </a:extLst>
          </p:cNvPr>
          <p:cNvSpPr/>
          <p:nvPr/>
        </p:nvSpPr>
        <p:spPr>
          <a:xfrm>
            <a:off x="8288610" y="2830187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E46760D6-7C79-4E86-B9E6-C067903FCC0F}"/>
              </a:ext>
            </a:extLst>
          </p:cNvPr>
          <p:cNvSpPr txBox="1"/>
          <p:nvPr/>
        </p:nvSpPr>
        <p:spPr>
          <a:xfrm>
            <a:off x="8316686" y="286096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34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AC7492A-5AA1-401F-A983-161D65CB0F60}"/>
              </a:ext>
            </a:extLst>
          </p:cNvPr>
          <p:cNvSpPr txBox="1"/>
          <p:nvPr/>
        </p:nvSpPr>
        <p:spPr>
          <a:xfrm>
            <a:off x="8783369" y="2830187"/>
            <a:ext cx="2713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&amp; Home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Improvement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E093A638-8AC4-455B-B369-A79057C7C8DB}"/>
              </a:ext>
            </a:extLst>
          </p:cNvPr>
          <p:cNvSpPr/>
          <p:nvPr/>
        </p:nvSpPr>
        <p:spPr>
          <a:xfrm>
            <a:off x="8287985" y="3429996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4769634C-CD8F-4B85-A5AA-0C77762CA6A8}"/>
              </a:ext>
            </a:extLst>
          </p:cNvPr>
          <p:cNvSpPr txBox="1"/>
          <p:nvPr/>
        </p:nvSpPr>
        <p:spPr>
          <a:xfrm>
            <a:off x="8316061" y="346077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35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2A4429CC-F17B-4C38-AB65-A8AD2AD98514}"/>
              </a:ext>
            </a:extLst>
          </p:cNvPr>
          <p:cNvSpPr txBox="1"/>
          <p:nvPr/>
        </p:nvSpPr>
        <p:spPr>
          <a:xfrm>
            <a:off x="8782744" y="3429996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Toys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Games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AF9BBE2B-3F81-48A9-94CE-8C19826BD0FE}"/>
              </a:ext>
            </a:extLst>
          </p:cNvPr>
          <p:cNvSpPr/>
          <p:nvPr/>
        </p:nvSpPr>
        <p:spPr>
          <a:xfrm>
            <a:off x="8287985" y="3991936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7677065E-760F-4628-8FEF-0050F61BA057}"/>
              </a:ext>
            </a:extLst>
          </p:cNvPr>
          <p:cNvSpPr txBox="1"/>
          <p:nvPr/>
        </p:nvSpPr>
        <p:spPr>
          <a:xfrm>
            <a:off x="8316061" y="40227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36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62A537C1-6665-4B43-9B27-B04EDD702A27}"/>
              </a:ext>
            </a:extLst>
          </p:cNvPr>
          <p:cNvSpPr txBox="1"/>
          <p:nvPr/>
        </p:nvSpPr>
        <p:spPr>
          <a:xfrm>
            <a:off x="8782744" y="3991936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Unlocked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Cell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Phones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E31A55C8-2BEC-427A-B649-C906037496DD}"/>
              </a:ext>
            </a:extLst>
          </p:cNvPr>
          <p:cNvSpPr/>
          <p:nvPr/>
        </p:nvSpPr>
        <p:spPr>
          <a:xfrm>
            <a:off x="8288610" y="4586482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D59024BD-7BB4-44FB-8180-B7F9D1CA3DAC}"/>
              </a:ext>
            </a:extLst>
          </p:cNvPr>
          <p:cNvSpPr txBox="1"/>
          <p:nvPr/>
        </p:nvSpPr>
        <p:spPr>
          <a:xfrm>
            <a:off x="8316686" y="461725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37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51308B3C-5DFB-4B4C-97F4-D1FC2BB0B308}"/>
              </a:ext>
            </a:extLst>
          </p:cNvPr>
          <p:cNvSpPr txBox="1"/>
          <p:nvPr/>
        </p:nvSpPr>
        <p:spPr>
          <a:xfrm>
            <a:off x="8783369" y="4586482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Video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Games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E91B51D5-F96D-457B-B03C-94CF7BA9C5CF}"/>
              </a:ext>
            </a:extLst>
          </p:cNvPr>
          <p:cNvSpPr/>
          <p:nvPr/>
        </p:nvSpPr>
        <p:spPr>
          <a:xfrm>
            <a:off x="8287985" y="5186291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4C9F2E3-0D1B-402D-8281-E15713F1233F}"/>
              </a:ext>
            </a:extLst>
          </p:cNvPr>
          <p:cNvSpPr txBox="1"/>
          <p:nvPr/>
        </p:nvSpPr>
        <p:spPr>
          <a:xfrm>
            <a:off x="8316061" y="521706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38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ACF28F61-B616-4A7E-9890-0705261892C2}"/>
              </a:ext>
            </a:extLst>
          </p:cNvPr>
          <p:cNvSpPr txBox="1"/>
          <p:nvPr/>
        </p:nvSpPr>
        <p:spPr>
          <a:xfrm>
            <a:off x="8782744" y="5186291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Warming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Drawers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8A37EFF7-5723-4BBB-ACB5-D2A1BC556A8F}"/>
              </a:ext>
            </a:extLst>
          </p:cNvPr>
          <p:cNvSpPr/>
          <p:nvPr/>
        </p:nvSpPr>
        <p:spPr>
          <a:xfrm>
            <a:off x="5035471" y="5742968"/>
            <a:ext cx="432048" cy="400109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D80B40B-D009-4025-8815-73AA2D161C34}"/>
              </a:ext>
            </a:extLst>
          </p:cNvPr>
          <p:cNvSpPr txBox="1"/>
          <p:nvPr/>
        </p:nvSpPr>
        <p:spPr>
          <a:xfrm>
            <a:off x="5063547" y="577374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32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B5A0D395-BD2B-4421-8DC4-32CE86BA0D8F}"/>
              </a:ext>
            </a:extLst>
          </p:cNvPr>
          <p:cNvSpPr txBox="1"/>
          <p:nvPr/>
        </p:nvSpPr>
        <p:spPr>
          <a:xfrm>
            <a:off x="5530230" y="5742968"/>
            <a:ext cx="2385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Sports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&amp; 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Outdoors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</p:spTree>
    <p:extLst>
      <p:ext uri="{BB962C8B-B14F-4D97-AF65-F5344CB8AC3E}">
        <p14:creationId xmlns:p14="http://schemas.microsoft.com/office/powerpoint/2010/main" val="3084854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6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08.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7A7850-D936-4B07-AA7A-99B52AB029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67" y="1916832"/>
            <a:ext cx="9689686" cy="463369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3626D9-3011-4A43-AA10-A91B519DC9DF}"/>
              </a:ext>
            </a:extLst>
          </p:cNvPr>
          <p:cNvSpPr txBox="1"/>
          <p:nvPr/>
        </p:nvSpPr>
        <p:spPr>
          <a:xfrm>
            <a:off x="482859" y="476672"/>
            <a:ext cx="101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¿Cuál es la categoría más vendida?</a:t>
            </a:r>
          </a:p>
        </p:txBody>
      </p:sp>
    </p:spTree>
    <p:extLst>
      <p:ext uri="{BB962C8B-B14F-4D97-AF65-F5344CB8AC3E}">
        <p14:creationId xmlns:p14="http://schemas.microsoft.com/office/powerpoint/2010/main" val="384032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07DB06D-467B-4EFD-B477-47E405BB36E9}"/>
              </a:ext>
            </a:extLst>
          </p:cNvPr>
          <p:cNvSpPr/>
          <p:nvPr/>
        </p:nvSpPr>
        <p:spPr>
          <a:xfrm>
            <a:off x="-34876" y="-99392"/>
            <a:ext cx="12226873" cy="695739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87C709-5662-406E-BA6A-CB5157F6040E}"/>
              </a:ext>
            </a:extLst>
          </p:cNvPr>
          <p:cNvSpPr txBox="1"/>
          <p:nvPr/>
        </p:nvSpPr>
        <p:spPr>
          <a:xfrm>
            <a:off x="717848" y="5863464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6C7D8E"/>
                </a:solidFill>
              </a:rPr>
              <a:t>08.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228E3AF-7E88-4988-A5CB-C9F7F2C8D0AA}"/>
              </a:ext>
            </a:extLst>
          </p:cNvPr>
          <p:cNvSpPr txBox="1"/>
          <p:nvPr/>
        </p:nvSpPr>
        <p:spPr>
          <a:xfrm>
            <a:off x="9358808" y="6036542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MARIA CAGIGAS | ENERO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3626D9-3011-4A43-AA10-A91B519DC9DF}"/>
              </a:ext>
            </a:extLst>
          </p:cNvPr>
          <p:cNvSpPr txBox="1"/>
          <p:nvPr/>
        </p:nvSpPr>
        <p:spPr>
          <a:xfrm>
            <a:off x="482859" y="476672"/>
            <a:ext cx="101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¿Cuál es la categoría más vendida?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FD5B722-93AF-4ABB-B655-C346CE8DC9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67" y="1916832"/>
            <a:ext cx="9689686" cy="46336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6695D8A-B489-4597-9FC7-5EE27475B7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3" r="8353"/>
          <a:stretch/>
        </p:blipFill>
        <p:spPr>
          <a:xfrm>
            <a:off x="4356774" y="1879372"/>
            <a:ext cx="915611" cy="915611"/>
          </a:xfrm>
          <a:prstGeom prst="ellipse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A94E7911-60D6-4E4E-A6E4-E3CF1D3EB743}"/>
              </a:ext>
            </a:extLst>
          </p:cNvPr>
          <p:cNvGrpSpPr/>
          <p:nvPr/>
        </p:nvGrpSpPr>
        <p:grpSpPr>
          <a:xfrm rot="14576928" flipV="1">
            <a:off x="2793279" y="1295184"/>
            <a:ext cx="926370" cy="1559014"/>
            <a:chOff x="9624393" y="2768459"/>
            <a:chExt cx="974788" cy="1761350"/>
          </a:xfrm>
        </p:grpSpPr>
        <p:sp>
          <p:nvSpPr>
            <p:cNvPr id="9" name="Arco 21">
              <a:extLst>
                <a:ext uri="{FF2B5EF4-FFF2-40B4-BE49-F238E27FC236}">
                  <a16:creationId xmlns:a16="http://schemas.microsoft.com/office/drawing/2014/main" id="{2C994501-DEFE-4D22-A7C4-80FA376129CD}"/>
                </a:ext>
              </a:extLst>
            </p:cNvPr>
            <p:cNvSpPr/>
            <p:nvPr/>
          </p:nvSpPr>
          <p:spPr>
            <a:xfrm>
              <a:off x="9633827" y="2793399"/>
              <a:ext cx="965354" cy="1736410"/>
            </a:xfrm>
            <a:custGeom>
              <a:avLst/>
              <a:gdLst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2" fmla="*/ 1402894 w 2805787"/>
                <a:gd name="connsiteY2" fmla="*/ 1406553 h 2813106"/>
                <a:gd name="connsiteX3" fmla="*/ 1880409 w 2805787"/>
                <a:gd name="connsiteY3" fmla="*/ 83988 h 2813106"/>
                <a:gd name="connsiteX0" fmla="*/ 1880409 w 2805787"/>
                <a:gd name="connsiteY0" fmla="*/ 83988 h 2813106"/>
                <a:gd name="connsiteX1" fmla="*/ 2743689 w 2805787"/>
                <a:gd name="connsiteY1" fmla="*/ 1820398 h 2813106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  <a:gd name="connsiteX2" fmla="*/ 103324 w 965354"/>
                <a:gd name="connsiteY2" fmla="*/ 809381 h 1736410"/>
                <a:gd name="connsiteX3" fmla="*/ 39664 w 965354"/>
                <a:gd name="connsiteY3" fmla="*/ 0 h 1736410"/>
                <a:gd name="connsiteX0" fmla="*/ 39664 w 965354"/>
                <a:gd name="connsiteY0" fmla="*/ 0 h 1736410"/>
                <a:gd name="connsiteX1" fmla="*/ 902944 w 965354"/>
                <a:gd name="connsiteY1" fmla="*/ 1736410 h 17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354" h="1736410" stroke="0" extrusionOk="0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  <a:lnTo>
                    <a:pt x="103324" y="809381"/>
                  </a:lnTo>
                  <a:cubicBezTo>
                    <a:pt x="262496" y="368526"/>
                    <a:pt x="-119508" y="440855"/>
                    <a:pt x="39664" y="0"/>
                  </a:cubicBezTo>
                  <a:close/>
                </a:path>
                <a:path w="965354" h="1736410" fill="none">
                  <a:moveTo>
                    <a:pt x="39664" y="0"/>
                  </a:moveTo>
                  <a:cubicBezTo>
                    <a:pt x="743246" y="255357"/>
                    <a:pt x="1123103" y="1019403"/>
                    <a:pt x="902944" y="1736410"/>
                  </a:cubicBezTo>
                </a:path>
              </a:pathLst>
            </a:custGeom>
            <a:noFill/>
            <a:ln w="19050">
              <a:solidFill>
                <a:srgbClr val="3D4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D9BCCA7A-17CC-4960-8A7E-DCED8A963265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9624393" y="2768459"/>
              <a:ext cx="49098" cy="24940"/>
            </a:xfrm>
            <a:prstGeom prst="straightConnector1">
              <a:avLst/>
            </a:prstGeom>
            <a:ln w="19050">
              <a:solidFill>
                <a:srgbClr val="3D42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957054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77993</TotalTime>
  <Words>1031</Words>
  <Application>Microsoft Office PowerPoint</Application>
  <PresentationFormat>Panorámica</PresentationFormat>
  <Paragraphs>260</Paragraphs>
  <Slides>32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Open Sans</vt:lpstr>
      <vt:lpstr>Segoe UI Black</vt:lpstr>
      <vt:lpstr>Segoe UI Light</vt:lpstr>
      <vt:lpstr>Segoe UI Semilight</vt:lpstr>
      <vt:lpstr>SHOWEET-DARK PRO</vt:lpstr>
      <vt:lpstr>Showeet theme</vt:lpstr>
      <vt:lpstr>showeet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  <vt:lpstr>Presentación de PowerPoint</vt:lpstr>
      <vt:lpstr>Tiempo necesitado para cada parte del proyecto</vt:lpstr>
      <vt:lpstr>¿Cómo se podría mejorar?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PRO - PowerPoint Template</dc:title>
  <dc:creator>showeet.com</dc:creator>
  <dc:description>© Copyright Showeet.com</dc:description>
  <cp:lastModifiedBy>María Cagigas</cp:lastModifiedBy>
  <cp:revision>165</cp:revision>
  <dcterms:created xsi:type="dcterms:W3CDTF">2011-05-09T14:18:21Z</dcterms:created>
  <dcterms:modified xsi:type="dcterms:W3CDTF">2021-01-14T12:01:03Z</dcterms:modified>
  <cp:category>Templates</cp:category>
</cp:coreProperties>
</file>